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tags/tag5.xml" ContentType="application/vnd.openxmlformats-officedocument.presentationml.tags+xml"/>
  <Override PartName="/ppt/ink/ink2.xml" ContentType="application/inkml+xml"/>
  <Override PartName="/ppt/tags/tag6.xml" ContentType="application/vnd.openxmlformats-officedocument.presentationml.tags+xml"/>
  <Override PartName="/ppt/ink/ink3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1" r:id="rId14"/>
    <p:sldId id="267" r:id="rId15"/>
    <p:sldId id="268" r:id="rId16"/>
    <p:sldId id="272" r:id="rId17"/>
    <p:sldId id="274" r:id="rId18"/>
    <p:sldId id="273" r:id="rId19"/>
    <p:sldId id="280" r:id="rId20"/>
    <p:sldId id="281" r:id="rId21"/>
    <p:sldId id="276" r:id="rId22"/>
    <p:sldId id="277" r:id="rId23"/>
    <p:sldId id="278" r:id="rId24"/>
    <p:sldId id="282" r:id="rId25"/>
    <p:sldId id="283" r:id="rId26"/>
    <p:sldId id="284" r:id="rId27"/>
    <p:sldId id="285" r:id="rId2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55" autoAdjust="0"/>
    <p:restoredTop sz="94679" autoAdjust="0"/>
  </p:normalViewPr>
  <p:slideViewPr>
    <p:cSldViewPr snapToGrid="0" snapToObjects="1">
      <p:cViewPr varScale="1">
        <p:scale>
          <a:sx n="88" d="100"/>
          <a:sy n="88" d="100"/>
        </p:scale>
        <p:origin x="-128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18/03/2020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8T17:15:35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12136 14129,'-36'0,"19"0,-72 0,-34-36,-18 1,53 0,17 17,18 1,36 17,-1 0,-35 0,0 17,18 19,-36-19,18-17,18 0,17 18,1-18,-1 17,0 1,1 0,-1-18,1 17,-19 1,1 17,17 18,-17-18,17 1,-17 17,18 17,-1 1,0-1,1 1,17 17,-18 0,18 0,0 18,0 0,0 18,0-1,18-17,-1-53,19 35,-19-35,1 53,17-53,-17 17,17-34,0-1,-17 0,0-17,17-1,0-17,-17 0,17 0,0 0,-17 0,53 0,-1 0,18 0,0 0,36 0,-36 0,-17 0,17-17,-18-1,-17-17,-17 17,-1 1,0-19,0 1,1 0,-19-1,19-34,-1-18,35-1,-17-16,18-1,-36 0,-17 71,0-18,-1 0,1 0,-18 18,0 17,0 0,0-17,0-53,0 0,0 0,-18-36,18 1,0-54,-17 54,17 52,-18 36,18 17,0 1,-18 17,1 0,-1 0,-17 0,-18 0,17-18,19 0,-18 1,-1 17,19-18,-19 0,19 1,-19 17,1 0,18 0,-19-18,1 18,17 0,1 0,-1 0,18 18,-18-1</inkml:trace>
  <inkml:trace contextRef="#ctx0" brushRef="#br0" timeOffset="4461.4195">20161 10989,'-17'0,"-19"-18,-17 1,18-1,-18-17,0 0,36 17,-19 0,1 1,17 17,1 0,-1 0,1 0,-19 0,19 0,-1 0,-17 0,17 35,-17-35,0 18,17-1,0-17,-17 18,17-18,-17 17,17-17,1 0,-1 0,0 0,18 18,-35-18,18 0,17 18,-18-18,-17 17,35 19,-36-19,19 19,-1-19,0 18,18-17,0 17,0 1,0-19,0 36,0 0,0 0,36 0,-19 0,19 0,17 17,-1-34,-16 17,-19-53,36 17,-35 1,0-18,17 0,0 0,0 0,1 0,-19-18,1 18,0-17,17-1,0 18,0-18,-35 1,36 17,-19 0,36-18,-17 0,16 1,-34-19,17 19,1-18,-1 17,-17 0,17-17,0 0,-17 17,17-52,-17 34,-18-17,17 18,-17 17,0 1,0-1,0 0,0 1,0-18,0 17,0 0,0 1,-35-1,35 0,-18 18,1-35,-1 35,1 0,-19 0,19 0,-1 0,-17 0,17 0,0 0,1 0,-1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8T17:18:10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17163 7285,'-71'0,"-105"-35,-124-36,-124-17,-175-53,211 88,53 0,123 0,36 35,52 18,1 0,34-17,1 17,-35 0,17 35,-18 0,19 1,-19-19,-17 1,18-18,-36 35,35-17,36-18,0 17,35 1,0-18,18 18,17-18,1 0,-1 35,0 0,18-17,-17 35,-1 0,0 0,18-18,0 18,0-18,0 18,0 18,0-19,0-16,0 17,0 0,0-18,18 0,17 36,1-1,34-17,1 18,17-36,-18 0,19 1,16-19,19 36,-36-35,36-1,17 19,-53-19,35-17,18 0,18 36,-18-36,-17 0,-1 0,1 0,-1-18,-17 18,17 0,36 0,-71 0,18 0,0 0,-18 0,-52 0,52 0,-18 0,-17 0,18 0,-18 0,17 0,1 0,-18 18,-18-18,18 0,17 0,-17 0,0 0,0 0,18 0,-18 0,0 0,0 0,-36 0,18 0,-17 0,0 0,17-18,-17 0,-18 1,17 17,1-18,0-17,-1 35,18-36,-17 1,35 0,-18 0,1-1,-1-17,-17 18,-1 0,-17 17,0 1,0-1,-17 0,-19 1,19-19,-54-34,-17-71,35 53,-35-18,35 17,18 19,-18 35,35 35,18 17</inkml:trace>
  <inkml:trace contextRef="#ctx0" brushRef="#br0" timeOffset="62672.8107">13441 12929,'17'0,"89"-70,106-89,247-70,281-54,107 1,-88 88,70 53,-89 18,-105 52,18 71,-159 0,-71 0,-105 0,-1 35,-17 18,-53-35,-53 17,18-17,-36-1,-17-17,17 18,-17 17,17-35,-34 0,16 0,-17 36,-17-19,-1 1,-17 35,0-18,-71 0,18 18,35 71,-35-18,18 70,-53 36,34-1,-16 1,-19 0,36 35,-35-53,17 17,0 1,1-36,-1 18,0 0,-35 53,18 71,-18-54,0 1,-35-36,-36 18,-17-35,-36-18,36-35,18-53,-1-36,18-35,36-17,-1-18,-35 0,-88 35,-35 36,-19-1,19 1,-36-53,54 35,-54-36,0 36,36-35,-36-1,36-17,-71 0,-53 0,-17 0,-36 0,-71 0,1 0,-35-35,-1-53,0 17,36-52,17 52,142-17,-19 18,72 34,34-17,19 36,17 17,52 0,-34 0,35 0,-36 0,-17 0,18 0,-1 0,-17 0,-18 0,36-53,-36 18,18-18,-18-18,-17-35,17-17,36-1,-18-17,17-18,36 18,0 35,35 36,0-36,-18 36,1-19,34 36,-34-35,17-71,-18-35,54-35,-36 17,35 36,1 0,-19-18,19 70,17 18,0-52,0 52,0-18,0 54,0 17,0 35,0-35,0 18,0-18,17 0,1 0,17 0,-17-17,17 35,-17-18,17 0,0 0,-17 35,0-35,17 36,-35-1,18 18,17 0,-18-18,1 1,0-1,-1 18,1-35,17 17,1 0,-1 1,-18 17,1 0,17 0,-17 0,0 0,-1 0,1 0,17 0,-17 35,17-17,-35 17,18-35,-18 18,17-18,1 0,-18 17,18-17,-1 0,1 0,0 0,-1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8T17:34:56.2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19667 8043,'36'0,"-19"0,19 0,34 0,-35 18,54-18,16 18,-34-1,-36-17,36 0,-18 0,-36 0,19 0,-19 0,1 0,0 0,-1 0,1-17,17 17,-17-18,17 18,0-18,-17 18,17-17,-17 17,-1 0,19 0,-19 0,1-18,17 18,-17 0,17 0,1 0,-19 0,18 0,-17 0,0 0,17 0,-17 0,17 0,-17 0,-1 0,18 0,-17 0,0 0,-1 0,19 18,-19-18,1 0,0 0,-18 17,17-17,1 0,-1 18,1-18,-18 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18/03/2020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21.emf"/><Relationship Id="rId5" Type="http://schemas.openxmlformats.org/officeDocument/2006/relationships/customXml" Target="../ink/ink1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7.wav"/><Relationship Id="rId7" Type="http://schemas.openxmlformats.org/officeDocument/2006/relationships/image" Target="../media/image20.jpeg"/><Relationship Id="rId2" Type="http://schemas.microsoft.com/office/2007/relationships/media" Target="../media/media17.wav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png"/><Relationship Id="rId10" Type="http://schemas.openxmlformats.org/officeDocument/2006/relationships/image" Target="../media/image25.emf"/><Relationship Id="rId4" Type="http://schemas.openxmlformats.org/officeDocument/2006/relationships/slideLayout" Target="../slideLayouts/slideLayout7.xml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2.png"/><Relationship Id="rId5" Type="http://schemas.openxmlformats.org/officeDocument/2006/relationships/image" Target="../media/image20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.png"/><Relationship Id="rId3" Type="http://schemas.openxmlformats.org/officeDocument/2006/relationships/audio" Target="../media/media19.wav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microsoft.com/office/2007/relationships/media" Target="../media/media19.wav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34.emf"/><Relationship Id="rId5" Type="http://schemas.openxmlformats.org/officeDocument/2006/relationships/customXml" Target="../ink/ink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av"/><Relationship Id="rId7" Type="http://schemas.openxmlformats.org/officeDocument/2006/relationships/image" Target="../media/image2.png"/><Relationship Id="rId2" Type="http://schemas.microsoft.com/office/2007/relationships/media" Target="../media/media23.wav"/><Relationship Id="rId1" Type="http://schemas.openxmlformats.org/officeDocument/2006/relationships/tags" Target="../tags/tag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av"/><Relationship Id="rId2" Type="http://schemas.microsoft.com/office/2007/relationships/media" Target="../media/media24.wav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media26.wav"/><Relationship Id="rId7" Type="http://schemas.openxmlformats.org/officeDocument/2006/relationships/image" Target="../media/image45.png"/><Relationship Id="rId12" Type="http://schemas.openxmlformats.org/officeDocument/2006/relationships/image" Target="../media/image2.png"/><Relationship Id="rId2" Type="http://schemas.microsoft.com/office/2007/relationships/media" Target="../media/media26.wav"/><Relationship Id="rId1" Type="http://schemas.openxmlformats.org/officeDocument/2006/relationships/tags" Target="../tags/tag9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wav"/><Relationship Id="rId7" Type="http://schemas.openxmlformats.org/officeDocument/2006/relationships/image" Target="../media/image9.png"/><Relationship Id="rId2" Type="http://schemas.microsoft.com/office/2007/relationships/media" Target="../media/media5.wav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13"/>
    </mc:Choice>
    <mc:Fallback>
      <p:transition spd="slow" advTm="4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Il DATAPATH mic</a:t>
            </a:r>
            <a:r>
              <a:rPr lang="en-US" b="1" dirty="0"/>
              <a:t>1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99183"/>
            <a:ext cx="5742432" cy="3814650"/>
          </a:xfrm>
        </p:spPr>
        <p:txBody>
          <a:bodyPr>
            <a:normAutofit/>
          </a:bodyPr>
          <a:lstStyle/>
          <a:p>
            <a:r>
              <a:rPr lang="it-IT" sz="2000" dirty="0" smtClean="0"/>
              <a:t>sono </a:t>
            </a:r>
            <a:r>
              <a:rPr lang="it-IT" sz="2000" dirty="0"/>
              <a:t>presenti un certo numero </a:t>
            </a:r>
            <a:r>
              <a:rPr lang="it-IT" sz="2000" b="1" dirty="0"/>
              <a:t>di registri a 32 bit </a:t>
            </a:r>
            <a:r>
              <a:rPr lang="it-IT" sz="2000" dirty="0"/>
              <a:t>i cui nomi simbolici (es. </a:t>
            </a:r>
            <a:r>
              <a:rPr lang="it-IT" sz="2000" b="1" dirty="0"/>
              <a:t>PC, SP, MDR</a:t>
            </a:r>
            <a:r>
              <a:rPr lang="it-IT" sz="2000" dirty="0"/>
              <a:t>, …), come sarà più chiaro nel seguito, ricordano la loro funzione.</a:t>
            </a:r>
          </a:p>
          <a:p>
            <a:r>
              <a:rPr lang="it-IT" sz="2000" dirty="0" smtClean="0"/>
              <a:t>Il </a:t>
            </a:r>
            <a:r>
              <a:rPr lang="it-IT" sz="2000" dirty="0"/>
              <a:t>contenuto di gran parte dei registri può essere scritto sul </a:t>
            </a:r>
            <a:r>
              <a:rPr lang="it-IT" sz="2000" b="1" dirty="0"/>
              <a:t>bus B</a:t>
            </a:r>
            <a:r>
              <a:rPr lang="it-IT" sz="2000" dirty="0"/>
              <a:t>. </a:t>
            </a:r>
          </a:p>
          <a:p>
            <a:r>
              <a:rPr lang="it-IT" sz="2000" dirty="0" smtClean="0"/>
              <a:t>La </a:t>
            </a:r>
            <a:r>
              <a:rPr lang="it-IT" sz="2000" b="1" dirty="0"/>
              <a:t>linea di controllo</a:t>
            </a:r>
            <a:r>
              <a:rPr lang="it-IT" sz="2000" dirty="0"/>
              <a:t> “</a:t>
            </a:r>
            <a:r>
              <a:rPr lang="it-IT" sz="2000" b="1" i="1" dirty="0" err="1" smtClean="0"/>
              <a:t>enable</a:t>
            </a:r>
            <a:r>
              <a:rPr lang="it-IT" sz="2000" b="1" i="1" dirty="0" smtClean="0"/>
              <a:t> to </a:t>
            </a:r>
            <a:r>
              <a:rPr lang="it-IT" sz="2000" b="1" i="1" dirty="0"/>
              <a:t>bus B</a:t>
            </a:r>
            <a:r>
              <a:rPr lang="it-IT" sz="2000" dirty="0"/>
              <a:t>” disponibile per ogni registro </a:t>
            </a:r>
            <a:r>
              <a:rPr lang="it-IT" sz="2000" i="1" dirty="0"/>
              <a:t>abilita il registro </a:t>
            </a:r>
            <a:r>
              <a:rPr lang="it-IT" sz="2000" dirty="0"/>
              <a:t>(ovvero collega elettricamente il suo output) </a:t>
            </a:r>
            <a:r>
              <a:rPr lang="it-IT" sz="2000" i="1" dirty="0"/>
              <a:t>sul bus B evitando conflitti</a:t>
            </a:r>
            <a:r>
              <a:rPr lang="it-IT" sz="2000" dirty="0"/>
              <a:t>: </a:t>
            </a:r>
            <a:endParaRPr lang="it-IT" sz="2000" dirty="0" smtClean="0"/>
          </a:p>
          <a:p>
            <a:pPr lvl="1"/>
            <a:r>
              <a:rPr lang="it-IT" sz="2000" i="1" dirty="0" smtClean="0">
                <a:solidFill>
                  <a:srgbClr val="FF0000"/>
                </a:solidFill>
              </a:rPr>
              <a:t>solo </a:t>
            </a:r>
            <a:r>
              <a:rPr lang="it-IT" sz="2000" i="1" dirty="0">
                <a:solidFill>
                  <a:srgbClr val="FF0000"/>
                </a:solidFill>
              </a:rPr>
              <a:t>un registro per volta può ovviamente essere abilitato sul bus B </a:t>
            </a:r>
            <a:r>
              <a:rPr lang="it-IT" sz="2000" dirty="0"/>
              <a:t>! </a:t>
            </a:r>
          </a:p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752" y="791580"/>
            <a:ext cx="1849990" cy="587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4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41"/>
    </mc:Choice>
    <mc:Fallback>
      <p:transition spd="slow" advTm="8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24" name="AutoShape 32"/>
          <p:cNvSpPr>
            <a:spLocks noChangeArrowheads="1"/>
          </p:cNvSpPr>
          <p:nvPr/>
        </p:nvSpPr>
        <p:spPr bwMode="auto">
          <a:xfrm flipH="1">
            <a:off x="1598613" y="2676525"/>
            <a:ext cx="446087" cy="120650"/>
          </a:xfrm>
          <a:prstGeom prst="leftArrow">
            <a:avLst>
              <a:gd name="adj1" fmla="val 50000"/>
              <a:gd name="adj2" fmla="val 9243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2" descr="Microarchitettu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8" y="838200"/>
            <a:ext cx="5867400" cy="58007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152400" y="914400"/>
            <a:ext cx="1571625" cy="3657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7404" name="Text Box 12"/>
          <p:cNvSpPr txBox="1">
            <a:spLocks noChangeArrowheads="1"/>
          </p:cNvSpPr>
          <p:nvPr/>
        </p:nvSpPr>
        <p:spPr bwMode="auto">
          <a:xfrm>
            <a:off x="323850" y="838200"/>
            <a:ext cx="12128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000000"/>
                  </a:outerShdw>
                </a:effectLst>
              </a:rPr>
              <a:t>RAM</a:t>
            </a:r>
          </a:p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000000"/>
                  </a:outerShdw>
                </a:effectLst>
              </a:rPr>
              <a:t>(4Gbyte)</a:t>
            </a:r>
            <a:endParaRPr lang="it-IT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7405" name="Rectangle 13"/>
          <p:cNvSpPr>
            <a:spLocks noChangeArrowheads="1"/>
          </p:cNvSpPr>
          <p:nvPr/>
        </p:nvSpPr>
        <p:spPr bwMode="auto">
          <a:xfrm>
            <a:off x="2057400" y="914400"/>
            <a:ext cx="228600" cy="403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06" name="Text Box 14"/>
          <p:cNvSpPr txBox="1">
            <a:spLocks noChangeArrowheads="1"/>
          </p:cNvSpPr>
          <p:nvPr/>
        </p:nvSpPr>
        <p:spPr bwMode="auto">
          <a:xfrm>
            <a:off x="1335088" y="4572000"/>
            <a:ext cx="7223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000000"/>
                  </a:outerShdw>
                </a:effectLst>
              </a:rPr>
              <a:t>BUS</a:t>
            </a:r>
            <a:endParaRPr lang="it-IT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7407" name="AutoShape 15"/>
          <p:cNvSpPr>
            <a:spLocks noChangeArrowheads="1"/>
          </p:cNvSpPr>
          <p:nvPr/>
        </p:nvSpPr>
        <p:spPr bwMode="auto">
          <a:xfrm>
            <a:off x="2286000" y="1676400"/>
            <a:ext cx="1047750" cy="152400"/>
          </a:xfrm>
          <a:prstGeom prst="leftArrow">
            <a:avLst>
              <a:gd name="adj1" fmla="val 50000"/>
              <a:gd name="adj2" fmla="val 171875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08" name="AutoShape 16"/>
          <p:cNvSpPr>
            <a:spLocks noChangeArrowheads="1"/>
          </p:cNvSpPr>
          <p:nvPr/>
        </p:nvSpPr>
        <p:spPr bwMode="auto">
          <a:xfrm>
            <a:off x="2314575" y="2347913"/>
            <a:ext cx="1047750" cy="152400"/>
          </a:xfrm>
          <a:prstGeom prst="leftArrow">
            <a:avLst>
              <a:gd name="adj1" fmla="val 50000"/>
              <a:gd name="adj2" fmla="val 171875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15" name="AutoShape 23"/>
          <p:cNvSpPr>
            <a:spLocks noChangeArrowheads="1"/>
          </p:cNvSpPr>
          <p:nvPr/>
        </p:nvSpPr>
        <p:spPr bwMode="auto">
          <a:xfrm>
            <a:off x="1719263" y="1719263"/>
            <a:ext cx="338137" cy="185737"/>
          </a:xfrm>
          <a:prstGeom prst="leftArrow">
            <a:avLst>
              <a:gd name="adj1" fmla="val 50000"/>
              <a:gd name="adj2" fmla="val 45513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16" name="AutoShape 24"/>
          <p:cNvSpPr>
            <a:spLocks noChangeArrowheads="1"/>
          </p:cNvSpPr>
          <p:nvPr/>
        </p:nvSpPr>
        <p:spPr bwMode="auto">
          <a:xfrm>
            <a:off x="2286000" y="1981200"/>
            <a:ext cx="1447800" cy="228600"/>
          </a:xfrm>
          <a:prstGeom prst="leftRightArrow">
            <a:avLst>
              <a:gd name="adj1" fmla="val 50000"/>
              <a:gd name="adj2" fmla="val 126667"/>
            </a:avLst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17" name="AutoShape 25"/>
          <p:cNvSpPr>
            <a:spLocks noChangeArrowheads="1"/>
          </p:cNvSpPr>
          <p:nvPr/>
        </p:nvSpPr>
        <p:spPr bwMode="auto">
          <a:xfrm flipH="1">
            <a:off x="2314575" y="2652713"/>
            <a:ext cx="1047750" cy="152400"/>
          </a:xfrm>
          <a:prstGeom prst="leftArrow">
            <a:avLst>
              <a:gd name="adj1" fmla="val 50000"/>
              <a:gd name="adj2" fmla="val 17187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18" name="AutoShape 26"/>
          <p:cNvSpPr>
            <a:spLocks noChangeArrowheads="1"/>
          </p:cNvSpPr>
          <p:nvPr/>
        </p:nvSpPr>
        <p:spPr bwMode="auto">
          <a:xfrm>
            <a:off x="1709738" y="2033588"/>
            <a:ext cx="381000" cy="152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19" name="Line 27"/>
          <p:cNvSpPr>
            <a:spLocks noChangeShapeType="1"/>
          </p:cNvSpPr>
          <p:nvPr/>
        </p:nvSpPr>
        <p:spPr bwMode="auto">
          <a:xfrm>
            <a:off x="2286000" y="1349375"/>
            <a:ext cx="2057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20" name="Line 28"/>
          <p:cNvSpPr>
            <a:spLocks noChangeShapeType="1"/>
          </p:cNvSpPr>
          <p:nvPr/>
        </p:nvSpPr>
        <p:spPr bwMode="auto">
          <a:xfrm>
            <a:off x="1724025" y="2949575"/>
            <a:ext cx="333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Rectangle 2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371600" y="491808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La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Microarchitettura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MIC1</a:t>
            </a:r>
            <a:endParaRPr lang="it-IT" altLang="en-US" dirty="0" smtClean="0"/>
          </a:p>
        </p:txBody>
      </p:sp>
      <p:sp>
        <p:nvSpPr>
          <p:cNvPr id="187422" name="AutoShape 30"/>
          <p:cNvSpPr>
            <a:spLocks noChangeArrowheads="1"/>
          </p:cNvSpPr>
          <p:nvPr/>
        </p:nvSpPr>
        <p:spPr bwMode="auto">
          <a:xfrm>
            <a:off x="1708150" y="2351088"/>
            <a:ext cx="338138" cy="185737"/>
          </a:xfrm>
          <a:prstGeom prst="leftArrow">
            <a:avLst>
              <a:gd name="adj1" fmla="val 50000"/>
              <a:gd name="adj2" fmla="val 45513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25" name="Rectangle 33"/>
          <p:cNvSpPr>
            <a:spLocks noChangeArrowheads="1"/>
          </p:cNvSpPr>
          <p:nvPr/>
        </p:nvSpPr>
        <p:spPr bwMode="auto">
          <a:xfrm>
            <a:off x="1524000" y="1535113"/>
            <a:ext cx="196850" cy="730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26" name="Text Box 34"/>
          <p:cNvSpPr txBox="1">
            <a:spLocks noChangeArrowheads="1"/>
          </p:cNvSpPr>
          <p:nvPr/>
        </p:nvSpPr>
        <p:spPr bwMode="auto">
          <a:xfrm>
            <a:off x="717550" y="1704975"/>
            <a:ext cx="873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Porta 1</a:t>
            </a:r>
          </a:p>
          <a:p>
            <a:pPr algn="ctr">
              <a:defRPr/>
            </a:pPr>
            <a:r>
              <a:rPr lang="it-IT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(R/W)</a:t>
            </a:r>
          </a:p>
        </p:txBody>
      </p:sp>
      <p:sp>
        <p:nvSpPr>
          <p:cNvPr id="187427" name="Rectangle 35"/>
          <p:cNvSpPr>
            <a:spLocks noChangeArrowheads="1"/>
          </p:cNvSpPr>
          <p:nvPr/>
        </p:nvSpPr>
        <p:spPr bwMode="auto">
          <a:xfrm>
            <a:off x="1514475" y="2317750"/>
            <a:ext cx="196850" cy="730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28" name="Line 36"/>
          <p:cNvSpPr>
            <a:spLocks noChangeShapeType="1"/>
          </p:cNvSpPr>
          <p:nvPr/>
        </p:nvSpPr>
        <p:spPr bwMode="auto">
          <a:xfrm>
            <a:off x="1741488" y="1600200"/>
            <a:ext cx="333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29" name="Text Box 37"/>
          <p:cNvSpPr txBox="1">
            <a:spLocks noChangeArrowheads="1"/>
          </p:cNvSpPr>
          <p:nvPr/>
        </p:nvSpPr>
        <p:spPr bwMode="auto">
          <a:xfrm>
            <a:off x="719138" y="2438400"/>
            <a:ext cx="873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Porta 2</a:t>
            </a:r>
          </a:p>
          <a:p>
            <a:pPr algn="ctr">
              <a:defRPr/>
            </a:pPr>
            <a:r>
              <a:rPr lang="it-IT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Fetch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362200" y="1947863"/>
            <a:ext cx="965200" cy="917575"/>
            <a:chOff x="1488" y="1227"/>
            <a:chExt cx="608" cy="578"/>
          </a:xfrm>
        </p:grpSpPr>
        <p:sp>
          <p:nvSpPr>
            <p:cNvPr id="187431" name="Text Box 39"/>
            <p:cNvSpPr txBox="1">
              <a:spLocks noChangeArrowheads="1"/>
            </p:cNvSpPr>
            <p:nvPr/>
          </p:nvSpPr>
          <p:spPr bwMode="auto">
            <a:xfrm>
              <a:off x="1488" y="1632"/>
              <a:ext cx="31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sz="12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8 bit</a:t>
              </a:r>
            </a:p>
          </p:txBody>
        </p:sp>
        <p:sp>
          <p:nvSpPr>
            <p:cNvPr id="187432" name="Text Box 40"/>
            <p:cNvSpPr txBox="1">
              <a:spLocks noChangeArrowheads="1"/>
            </p:cNvSpPr>
            <p:nvPr/>
          </p:nvSpPr>
          <p:spPr bwMode="auto">
            <a:xfrm>
              <a:off x="1729" y="1227"/>
              <a:ext cx="367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sz="12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32 bit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2624138" y="1589088"/>
            <a:ext cx="971550" cy="969962"/>
            <a:chOff x="1653" y="1001"/>
            <a:chExt cx="612" cy="611"/>
          </a:xfrm>
        </p:grpSpPr>
        <p:sp>
          <p:nvSpPr>
            <p:cNvPr id="187434" name="Text Box 42"/>
            <p:cNvSpPr txBox="1">
              <a:spLocks noChangeArrowheads="1"/>
            </p:cNvSpPr>
            <p:nvPr/>
          </p:nvSpPr>
          <p:spPr bwMode="auto">
            <a:xfrm>
              <a:off x="1653" y="1001"/>
              <a:ext cx="61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Ind. word</a:t>
              </a:r>
            </a:p>
          </p:txBody>
        </p:sp>
        <p:sp>
          <p:nvSpPr>
            <p:cNvPr id="187435" name="Text Box 43"/>
            <p:cNvSpPr txBox="1">
              <a:spLocks noChangeArrowheads="1"/>
            </p:cNvSpPr>
            <p:nvPr/>
          </p:nvSpPr>
          <p:spPr bwMode="auto">
            <a:xfrm>
              <a:off x="1682" y="1420"/>
              <a:ext cx="574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Ind. byte</a:t>
              </a:r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60325" y="1371600"/>
            <a:ext cx="3187700" cy="5426075"/>
            <a:chOff x="38" y="864"/>
            <a:chExt cx="2008" cy="3418"/>
          </a:xfrm>
        </p:grpSpPr>
        <p:sp>
          <p:nvSpPr>
            <p:cNvPr id="187438" name="Text Box 46"/>
            <p:cNvSpPr txBox="1">
              <a:spLocks noChangeArrowheads="1"/>
            </p:cNvSpPr>
            <p:nvPr/>
          </p:nvSpPr>
          <p:spPr bwMode="auto">
            <a:xfrm>
              <a:off x="1824" y="864"/>
              <a:ext cx="22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sz="1400">
                  <a:solidFill>
                    <a:srgbClr val="00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*4</a:t>
              </a:r>
            </a:p>
          </p:txBody>
        </p:sp>
        <p:sp>
          <p:nvSpPr>
            <p:cNvPr id="187439" name="Text Box 47"/>
            <p:cNvSpPr txBox="1">
              <a:spLocks noChangeArrowheads="1"/>
            </p:cNvSpPr>
            <p:nvPr/>
          </p:nvSpPr>
          <p:spPr bwMode="auto">
            <a:xfrm>
              <a:off x="38" y="3264"/>
              <a:ext cx="1874" cy="10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Gli indirizzi in MAR</a:t>
              </a:r>
            </a:p>
            <a:p>
              <a:pPr>
                <a:defRPr/>
              </a:pPr>
              <a:r>
                <a:rPr lang="it-IT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sono indirizzi di WORD</a:t>
              </a:r>
            </a:p>
            <a:p>
              <a:pPr>
                <a:defRPr/>
              </a:pPr>
              <a:r>
                <a:rPr lang="it-IT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(vanno moltiplicati * 4)</a:t>
              </a:r>
            </a:p>
            <a:p>
              <a:pPr>
                <a:defRPr/>
              </a:pPr>
              <a:r>
                <a:rPr lang="it-IT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Quelli in PC sono </a:t>
              </a:r>
            </a:p>
            <a:p>
              <a:pPr>
                <a:defRPr/>
              </a:pPr>
              <a:r>
                <a:rPr lang="it-IT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indirizzi di BYTE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988262"/>
      </p:ext>
    </p:extLst>
  </p:cSld>
  <p:clrMapOvr>
    <a:masterClrMapping/>
  </p:clrMapOvr>
  <p:transition advTm="1017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 bwMode="auto">
          <a:xfrm>
            <a:off x="1405572" y="1350444"/>
            <a:ext cx="533889" cy="2670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 bwMode="auto">
          <a:xfrm>
            <a:off x="1557972" y="1639369"/>
            <a:ext cx="533889" cy="2670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710372" y="1639369"/>
            <a:ext cx="533889" cy="2670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8" name="Tabella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615222"/>
              </p:ext>
            </p:extLst>
          </p:nvPr>
        </p:nvGraphicFramePr>
        <p:xfrm>
          <a:off x="2748174" y="875860"/>
          <a:ext cx="51623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234"/>
              </a:tblGrid>
              <a:tr h="18484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Tabella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84562"/>
              </p:ext>
            </p:extLst>
          </p:nvPr>
        </p:nvGraphicFramePr>
        <p:xfrm>
          <a:off x="2748174" y="5328628"/>
          <a:ext cx="51623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234"/>
              </a:tblGrid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Tabel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23600"/>
              </p:ext>
            </p:extLst>
          </p:nvPr>
        </p:nvGraphicFramePr>
        <p:xfrm>
          <a:off x="2748174" y="3850522"/>
          <a:ext cx="51623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234"/>
              </a:tblGrid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el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388498"/>
              </p:ext>
            </p:extLst>
          </p:nvPr>
        </p:nvGraphicFramePr>
        <p:xfrm>
          <a:off x="2748174" y="2359220"/>
          <a:ext cx="51623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234"/>
              </a:tblGrid>
              <a:tr h="24682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2234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2234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2234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Parentesi graffa chiusa 32"/>
          <p:cNvSpPr/>
          <p:nvPr/>
        </p:nvSpPr>
        <p:spPr bwMode="auto">
          <a:xfrm>
            <a:off x="3360641" y="4033715"/>
            <a:ext cx="177963" cy="106720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Parentesi graffa chiusa 33"/>
          <p:cNvSpPr/>
          <p:nvPr/>
        </p:nvSpPr>
        <p:spPr bwMode="auto">
          <a:xfrm>
            <a:off x="3360643" y="5523000"/>
            <a:ext cx="177963" cy="106720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Parentesi graffa chiusa 34"/>
          <p:cNvSpPr/>
          <p:nvPr/>
        </p:nvSpPr>
        <p:spPr bwMode="auto">
          <a:xfrm>
            <a:off x="3360642" y="2451806"/>
            <a:ext cx="177963" cy="106720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Parentesi graffa chiusa 35"/>
          <p:cNvSpPr/>
          <p:nvPr/>
        </p:nvSpPr>
        <p:spPr bwMode="auto">
          <a:xfrm>
            <a:off x="3360643" y="1054953"/>
            <a:ext cx="177963" cy="106720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637476" y="839558"/>
            <a:ext cx="4034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en-US" dirty="0"/>
              <a:t>INDIRIZZI</a:t>
            </a:r>
            <a:r>
              <a:rPr lang="it-IT" altLang="en-US" dirty="0">
                <a:solidFill>
                  <a:srgbClr val="FF0000"/>
                </a:solidFill>
              </a:rPr>
              <a:t>:    byte </a:t>
            </a:r>
            <a:r>
              <a:rPr lang="it-IT" altLang="en-US" dirty="0"/>
              <a:t>		</a:t>
            </a:r>
            <a:r>
              <a:rPr lang="it-IT" altLang="en-US" dirty="0" smtClean="0"/>
              <a:t>                    </a:t>
            </a:r>
            <a:r>
              <a:rPr lang="it-IT" altLang="en-US" dirty="0" smtClean="0">
                <a:solidFill>
                  <a:srgbClr val="FF0000"/>
                </a:solidFill>
              </a:rPr>
              <a:t>word</a:t>
            </a:r>
            <a:endParaRPr lang="en-US" dirty="0"/>
          </a:p>
        </p:txBody>
      </p:sp>
      <p:sp>
        <p:nvSpPr>
          <p:cNvPr id="41" name="Rettangolo 40"/>
          <p:cNvSpPr/>
          <p:nvPr/>
        </p:nvSpPr>
        <p:spPr>
          <a:xfrm>
            <a:off x="3748930" y="1413666"/>
            <a:ext cx="987771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it-IT" altLang="en-US" dirty="0"/>
              <a:t>0 </a:t>
            </a:r>
            <a:r>
              <a:rPr lang="it-IT" altLang="en-US" dirty="0" smtClean="0"/>
              <a:t>= (0/4</a:t>
            </a:r>
            <a:r>
              <a:rPr lang="it-IT" altLang="en-US" dirty="0"/>
              <a:t>)</a:t>
            </a:r>
          </a:p>
        </p:txBody>
      </p:sp>
      <p:sp>
        <p:nvSpPr>
          <p:cNvPr id="42" name="Rettangolo 41"/>
          <p:cNvSpPr/>
          <p:nvPr/>
        </p:nvSpPr>
        <p:spPr>
          <a:xfrm>
            <a:off x="3748930" y="2754788"/>
            <a:ext cx="987771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it-IT" altLang="en-US" dirty="0"/>
              <a:t>1 </a:t>
            </a:r>
            <a:r>
              <a:rPr lang="it-IT" altLang="en-US" dirty="0" smtClean="0"/>
              <a:t>= (4/4</a:t>
            </a:r>
            <a:r>
              <a:rPr lang="it-IT" altLang="en-US" dirty="0"/>
              <a:t>)</a:t>
            </a:r>
          </a:p>
        </p:txBody>
      </p:sp>
      <p:sp>
        <p:nvSpPr>
          <p:cNvPr id="43" name="Rettangolo 42"/>
          <p:cNvSpPr/>
          <p:nvPr/>
        </p:nvSpPr>
        <p:spPr>
          <a:xfrm>
            <a:off x="3748929" y="4341616"/>
            <a:ext cx="934871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it-IT" altLang="en-US" dirty="0" smtClean="0"/>
              <a:t>2= (8/4</a:t>
            </a:r>
            <a:r>
              <a:rPr lang="it-IT" altLang="en-US" dirty="0"/>
              <a:t>)</a:t>
            </a:r>
          </a:p>
        </p:txBody>
      </p:sp>
      <p:sp>
        <p:nvSpPr>
          <p:cNvPr id="44" name="Rettangolo 43"/>
          <p:cNvSpPr/>
          <p:nvPr/>
        </p:nvSpPr>
        <p:spPr>
          <a:xfrm>
            <a:off x="3775379" y="5830901"/>
            <a:ext cx="1051891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it-IT" altLang="en-US" dirty="0"/>
              <a:t>3</a:t>
            </a:r>
            <a:r>
              <a:rPr lang="it-IT" altLang="en-US" dirty="0" smtClean="0"/>
              <a:t>= (12/4</a:t>
            </a:r>
            <a:r>
              <a:rPr lang="it-IT" altLang="en-US" dirty="0"/>
              <a:t>)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5655564" y="1709695"/>
            <a:ext cx="1069652" cy="781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it-IT" altLang="en-US" b="1" dirty="0"/>
              <a:t>R</a:t>
            </a:r>
            <a:r>
              <a:rPr lang="it-IT" altLang="en-US" b="1" dirty="0" smtClean="0"/>
              <a:t>EGISTRI</a:t>
            </a:r>
          </a:p>
          <a:p>
            <a:pPr>
              <a:lnSpc>
                <a:spcPts val="2800"/>
              </a:lnSpc>
            </a:pPr>
            <a:r>
              <a:rPr lang="it-IT" altLang="en-US" b="1" dirty="0" smtClean="0"/>
              <a:t>SP,CPP,LV</a:t>
            </a:r>
            <a:endParaRPr lang="it-IT" altLang="en-US" b="1" dirty="0"/>
          </a:p>
        </p:txBody>
      </p:sp>
      <p:pic>
        <p:nvPicPr>
          <p:cNvPr id="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06" y="3514332"/>
            <a:ext cx="3450739" cy="226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Rettangolo 46"/>
          <p:cNvSpPr/>
          <p:nvPr/>
        </p:nvSpPr>
        <p:spPr>
          <a:xfrm>
            <a:off x="1137690" y="1363856"/>
            <a:ext cx="1224510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it-IT" altLang="en-US" b="1" dirty="0" smtClean="0"/>
              <a:t>REGISTRO</a:t>
            </a:r>
          </a:p>
          <a:p>
            <a:pPr>
              <a:lnSpc>
                <a:spcPts val="2800"/>
              </a:lnSpc>
            </a:pPr>
            <a:r>
              <a:rPr lang="it-IT" altLang="en-US" b="1" dirty="0" smtClean="0"/>
              <a:t>PC</a:t>
            </a:r>
            <a:endParaRPr lang="it-IT" altLang="en-US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67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62"/>
    </mc:Choice>
    <mc:Fallback>
      <p:transition spd="slow" advTm="3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Il DATAPATH mic</a:t>
            </a:r>
            <a:r>
              <a:rPr lang="en-US" b="1" dirty="0"/>
              <a:t>1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99183"/>
            <a:ext cx="5742432" cy="1181177"/>
          </a:xfrm>
        </p:spPr>
        <p:txBody>
          <a:bodyPr>
            <a:normAutofit/>
          </a:bodyPr>
          <a:lstStyle/>
          <a:p>
            <a:r>
              <a:rPr lang="it-IT" sz="2000" dirty="0" smtClean="0"/>
              <a:t>L’output </a:t>
            </a:r>
            <a:r>
              <a:rPr lang="it-IT" sz="2000" dirty="0" err="1" smtClean="0"/>
              <a:t>dell</a:t>
            </a:r>
            <a:r>
              <a:rPr lang="it-IT" sz="2000" dirty="0" smtClean="0"/>
              <a:t> ALU guida lo </a:t>
            </a:r>
            <a:r>
              <a:rPr lang="it-IT" sz="2000" dirty="0" err="1" smtClean="0"/>
              <a:t>shifter</a:t>
            </a:r>
            <a:r>
              <a:rPr lang="it-IT" sz="2000" dirty="0" smtClean="0"/>
              <a:t> che invia il risultato sul bus C in uno o più registri</a:t>
            </a:r>
            <a:endParaRPr lang="en-US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1027" descr="AL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35420"/>
            <a:ext cx="1704975" cy="1143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664211" y="3190994"/>
            <a:ext cx="76339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Rivediamo</a:t>
            </a:r>
            <a:r>
              <a:rPr lang="en-US" sz="3200" dirty="0"/>
              <a:t> </a:t>
            </a:r>
            <a:r>
              <a:rPr lang="en-US" sz="3200" dirty="0" smtClean="0"/>
              <a:t>L’ALU </a:t>
            </a:r>
            <a:r>
              <a:rPr lang="en-US" sz="3200" dirty="0" err="1"/>
              <a:t>introdotta</a:t>
            </a:r>
            <a:r>
              <a:rPr lang="en-US" sz="3200" dirty="0"/>
              <a:t> in </a:t>
            </a:r>
            <a:r>
              <a:rPr lang="en-US" sz="3200" dirty="0" err="1"/>
              <a:t>Architetturte</a:t>
            </a:r>
            <a:r>
              <a:rPr lang="en-US" sz="3200" dirty="0"/>
              <a:t> 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274185"/>
            <a:ext cx="84137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tangolo 6"/>
          <p:cNvSpPr/>
          <p:nvPr/>
        </p:nvSpPr>
        <p:spPr>
          <a:xfrm>
            <a:off x="206693" y="3924300"/>
            <a:ext cx="915035" cy="289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800100" y="5574030"/>
            <a:ext cx="1104900" cy="11658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Rete </a:t>
            </a:r>
            <a:r>
              <a:rPr lang="en-US" dirty="0" err="1" smtClean="0"/>
              <a:t>logica</a:t>
            </a:r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2012633" y="3775769"/>
            <a:ext cx="915035" cy="4609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</a:t>
            </a:r>
            <a:r>
              <a:rPr lang="en-US" dirty="0" err="1" smtClean="0"/>
              <a:t>porte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96"/>
    </mc:Choice>
    <mc:Fallback>
      <p:transition spd="slow" advTm="13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0" y="2395050"/>
            <a:ext cx="40873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it-IT" b="1" dirty="0" smtClean="0"/>
              <a:t>Viene </a:t>
            </a:r>
            <a:r>
              <a:rPr lang="it-IT" b="1" dirty="0"/>
              <a:t>utilizzata una ALU a 32 bit </a:t>
            </a:r>
            <a:endParaRPr lang="it-IT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La </a:t>
            </a:r>
            <a:r>
              <a:rPr lang="it-IT" dirty="0"/>
              <a:t>sua funzione viene determinata dalle </a:t>
            </a:r>
            <a:r>
              <a:rPr lang="it-IT" b="1" i="1" dirty="0"/>
              <a:t>6 linee di controllo</a:t>
            </a:r>
            <a:r>
              <a:rPr lang="it-IT" dirty="0"/>
              <a:t>: </a:t>
            </a:r>
            <a:endParaRPr lang="it-IT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F0</a:t>
            </a:r>
            <a:r>
              <a:rPr lang="it-IT" dirty="0"/>
              <a:t>, F1, ENA, ENB, INVA, INC.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Sono 2^6 </a:t>
            </a:r>
            <a:r>
              <a:rPr lang="it-IT" dirty="0" err="1" smtClean="0"/>
              <a:t>ciombinazioni</a:t>
            </a:r>
            <a:r>
              <a:rPr lang="it-IT" dirty="0" smtClean="0"/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Non </a:t>
            </a:r>
            <a:r>
              <a:rPr lang="it-IT" dirty="0"/>
              <a:t>tutte </a:t>
            </a:r>
            <a:r>
              <a:rPr lang="it-IT" dirty="0" smtClean="0"/>
              <a:t>sono </a:t>
            </a:r>
            <a:r>
              <a:rPr lang="it-IT" dirty="0"/>
              <a:t>utili;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la </a:t>
            </a:r>
            <a:r>
              <a:rPr lang="it-IT" dirty="0"/>
              <a:t>tabella riporta quelle significative</a:t>
            </a:r>
          </a:p>
          <a:p>
            <a:endParaRPr lang="en-US" dirty="0"/>
          </a:p>
        </p:txBody>
      </p:sp>
      <p:pic>
        <p:nvPicPr>
          <p:cNvPr id="4" name="Picture 1030" descr="ALUcircui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561" y="1124254"/>
            <a:ext cx="53054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4"/>
          <p:cNvSpPr/>
          <p:nvPr/>
        </p:nvSpPr>
        <p:spPr>
          <a:xfrm>
            <a:off x="2400674" y="906185"/>
            <a:ext cx="30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L’Unità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Aritmetico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Logica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(ALU)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Picture 1027" descr="AL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1" y="1252050"/>
            <a:ext cx="1704975" cy="1143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4087368" y="57850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en-US" dirty="0"/>
              <a:t>Circuito che realizza le funzioni dell’ALU (singolo bit – </a:t>
            </a:r>
            <a:r>
              <a:rPr lang="it-IT" altLang="en-US" dirty="0">
                <a:solidFill>
                  <a:srgbClr val="FF0000"/>
                </a:solidFill>
              </a:rPr>
              <a:t>bit </a:t>
            </a:r>
            <a:r>
              <a:rPr lang="it-IT" altLang="en-US" dirty="0" err="1">
                <a:solidFill>
                  <a:srgbClr val="FF0000"/>
                </a:solidFill>
              </a:rPr>
              <a:t>slice</a:t>
            </a:r>
            <a:r>
              <a:rPr lang="it-IT" altLang="en-US" dirty="0"/>
              <a:t>). 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3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13"/>
    </mc:Choice>
    <mc:Fallback>
      <p:transition spd="slow" advTm="53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400674" y="906185"/>
            <a:ext cx="30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L’Unità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Aritmetico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Logica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(ALU)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Picture 4" descr="3-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117872"/>
            <a:ext cx="56721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4"/>
          <p:cNvSpPr/>
          <p:nvPr/>
        </p:nvSpPr>
        <p:spPr>
          <a:xfrm>
            <a:off x="219456" y="1490972"/>
            <a:ext cx="3163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it-IT" altLang="en-US" dirty="0"/>
              <a:t>Una ALU a </a:t>
            </a:r>
            <a:r>
              <a:rPr lang="it-IT" altLang="en-US" dirty="0" smtClean="0"/>
              <a:t>8 </a:t>
            </a:r>
            <a:r>
              <a:rPr lang="it-IT" altLang="en-US" dirty="0"/>
              <a:t>bit si ottiene collegando </a:t>
            </a:r>
            <a:r>
              <a:rPr lang="it-IT" altLang="en-US" dirty="0" smtClean="0"/>
              <a:t>8 </a:t>
            </a:r>
            <a:r>
              <a:rPr lang="it-IT" altLang="en-US" dirty="0"/>
              <a:t>bit </a:t>
            </a:r>
            <a:r>
              <a:rPr lang="it-IT" altLang="en-US" dirty="0" err="1"/>
              <a:t>slices</a:t>
            </a:r>
            <a:r>
              <a:rPr lang="it-IT" altLang="en-US" dirty="0"/>
              <a:t> </a:t>
            </a:r>
          </a:p>
        </p:txBody>
      </p:sp>
      <p:sp>
        <p:nvSpPr>
          <p:cNvPr id="6" name="Rettangolo 5"/>
          <p:cNvSpPr/>
          <p:nvPr/>
        </p:nvSpPr>
        <p:spPr>
          <a:xfrm>
            <a:off x="2240280" y="4354545"/>
            <a:ext cx="6501384" cy="98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it-IT" altLang="en-US" dirty="0"/>
              <a:t>INC </a:t>
            </a:r>
            <a:r>
              <a:rPr lang="it-IT" altLang="en-US" dirty="0" smtClean="0"/>
              <a:t>è un segnale attivo solo per addizioni, se attivo somma 1:</a:t>
            </a:r>
          </a:p>
          <a:p>
            <a:pPr marL="285750" indent="-285750">
              <a:spcBef>
                <a:spcPts val="500"/>
              </a:spcBef>
              <a:buFont typeface="Arial" pitchFamily="34" charset="0"/>
              <a:buChar char="•"/>
            </a:pPr>
            <a:r>
              <a:rPr lang="it-IT" altLang="en-US" dirty="0" smtClean="0"/>
              <a:t>entra </a:t>
            </a:r>
            <a:r>
              <a:rPr lang="it-IT" altLang="en-US" dirty="0"/>
              <a:t>come “</a:t>
            </a:r>
            <a:r>
              <a:rPr lang="it-IT" altLang="en-US" dirty="0" err="1"/>
              <a:t>Carry</a:t>
            </a:r>
            <a:r>
              <a:rPr lang="it-IT" altLang="en-US" dirty="0"/>
              <a:t> in” sul bit meno </a:t>
            </a:r>
            <a:r>
              <a:rPr lang="it-IT" altLang="en-US" dirty="0" smtClean="0"/>
              <a:t>significativo. “</a:t>
            </a:r>
            <a:r>
              <a:rPr lang="it-IT" altLang="en-US" dirty="0" err="1"/>
              <a:t>Carry</a:t>
            </a:r>
            <a:r>
              <a:rPr lang="it-IT" altLang="en-US" dirty="0"/>
              <a:t> out” del bit i entra come “</a:t>
            </a:r>
            <a:r>
              <a:rPr lang="it-IT" altLang="en-US" dirty="0" err="1"/>
              <a:t>Carry</a:t>
            </a:r>
            <a:r>
              <a:rPr lang="it-IT" altLang="en-US" dirty="0"/>
              <a:t> in” del bit i+1.</a:t>
            </a:r>
          </a:p>
        </p:txBody>
      </p:sp>
      <p:sp>
        <p:nvSpPr>
          <p:cNvPr id="7" name="Rettangolo 6"/>
          <p:cNvSpPr/>
          <p:nvPr/>
        </p:nvSpPr>
        <p:spPr>
          <a:xfrm>
            <a:off x="188200" y="3067179"/>
            <a:ext cx="3177166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it-IT" altLang="en-US" dirty="0" smtClean="0"/>
              <a:t>F0 e F1 attivano le 4 operazioni:</a:t>
            </a:r>
          </a:p>
          <a:p>
            <a:pPr>
              <a:spcBef>
                <a:spcPts val="500"/>
              </a:spcBef>
            </a:pPr>
            <a:r>
              <a:rPr lang="it-IT" altLang="en-US" dirty="0" smtClean="0"/>
              <a:t>AND OR B negato, A+B</a:t>
            </a:r>
            <a:endParaRPr lang="it-IT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0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08"/>
    </mc:Choice>
    <mc:Fallback>
      <p:transition spd="slow" advTm="68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400674" y="906185"/>
            <a:ext cx="30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L’Unità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Aritmetico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Logica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(ALU)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66116" y="1275651"/>
            <a:ext cx="4642104" cy="16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it-IT" altLang="en-US" sz="1400" dirty="0" smtClean="0"/>
              <a:t>6 linee di controllo:</a:t>
            </a:r>
          </a:p>
          <a:p>
            <a:pPr marL="285750" indent="-285750">
              <a:spcBef>
                <a:spcPts val="500"/>
              </a:spcBef>
              <a:buFont typeface="Arial" pitchFamily="34" charset="0"/>
              <a:buChar char="•"/>
            </a:pPr>
            <a:r>
              <a:rPr lang="it-IT" altLang="en-US" sz="1400" dirty="0" smtClean="0"/>
              <a:t>F0, F1 determinano l’operazione</a:t>
            </a:r>
          </a:p>
          <a:p>
            <a:pPr marL="285750" indent="-285750">
              <a:spcBef>
                <a:spcPts val="500"/>
              </a:spcBef>
              <a:buFont typeface="Arial" pitchFamily="34" charset="0"/>
              <a:buChar char="•"/>
            </a:pPr>
            <a:r>
              <a:rPr lang="it-IT" altLang="en-US" sz="1400" dirty="0" smtClean="0"/>
              <a:t>EN A e B abilitano gli input</a:t>
            </a:r>
          </a:p>
          <a:p>
            <a:pPr marL="285750" indent="-285750">
              <a:spcBef>
                <a:spcPts val="500"/>
              </a:spcBef>
              <a:buFont typeface="Arial" pitchFamily="34" charset="0"/>
              <a:buChar char="•"/>
            </a:pPr>
            <a:r>
              <a:rPr lang="it-IT" altLang="en-US" sz="1400" dirty="0" smtClean="0"/>
              <a:t>INV A inverte l’input di sinistra </a:t>
            </a:r>
            <a:br>
              <a:rPr lang="it-IT" altLang="en-US" sz="1400" dirty="0" smtClean="0"/>
            </a:br>
            <a:r>
              <a:rPr lang="it-IT" altLang="en-US" sz="1400" dirty="0" smtClean="0"/>
              <a:t>(proviene dal registro H «</a:t>
            </a:r>
            <a:r>
              <a:rPr lang="it-IT" altLang="en-US" sz="1400" b="1" i="1" dirty="0" smtClean="0"/>
              <a:t>Holding</a:t>
            </a:r>
            <a:r>
              <a:rPr lang="it-IT" altLang="en-US" sz="1400" dirty="0" smtClean="0"/>
              <a:t>» bus A)</a:t>
            </a:r>
          </a:p>
          <a:p>
            <a:pPr marL="285750" indent="-285750">
              <a:spcBef>
                <a:spcPts val="500"/>
              </a:spcBef>
              <a:buFont typeface="Arial" pitchFamily="34" charset="0"/>
              <a:buChar char="•"/>
            </a:pPr>
            <a:r>
              <a:rPr lang="it-IT" altLang="en-US" sz="1400" dirty="0" smtClean="0"/>
              <a:t>INC forza il riporto nel bit meno significativo</a:t>
            </a:r>
            <a:endParaRPr lang="it-IT" altLang="en-US" sz="1400" dirty="0"/>
          </a:p>
        </p:txBody>
      </p:sp>
      <p:sp>
        <p:nvSpPr>
          <p:cNvPr id="5" name="Rettangolo 4"/>
          <p:cNvSpPr/>
          <p:nvPr/>
        </p:nvSpPr>
        <p:spPr>
          <a:xfrm>
            <a:off x="79622" y="4041795"/>
            <a:ext cx="4642104" cy="1146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it-IT" altLang="en-US" sz="1400" dirty="0" smtClean="0"/>
              <a:t>La tabella riporta alcune combinazioni interessanti:</a:t>
            </a:r>
          </a:p>
          <a:p>
            <a:pPr>
              <a:spcBef>
                <a:spcPts val="500"/>
              </a:spcBef>
            </a:pPr>
            <a:r>
              <a:rPr lang="it-IT" altLang="en-US" sz="1400" dirty="0" smtClean="0"/>
              <a:t>Nota:</a:t>
            </a:r>
          </a:p>
          <a:p>
            <a:pPr marL="285750" indent="-285750">
              <a:spcBef>
                <a:spcPts val="500"/>
              </a:spcBef>
              <a:buFont typeface="Arial" pitchFamily="34" charset="0"/>
              <a:buChar char="•"/>
            </a:pPr>
            <a:r>
              <a:rPr lang="it-IT" altLang="en-US" sz="1400" dirty="0" smtClean="0"/>
              <a:t> A+B e B-A sono operazioni aritmetiche</a:t>
            </a:r>
          </a:p>
          <a:p>
            <a:pPr marL="285750" indent="-285750">
              <a:spcBef>
                <a:spcPts val="500"/>
              </a:spcBef>
              <a:buFont typeface="Arial" pitchFamily="34" charset="0"/>
              <a:buChar char="•"/>
            </a:pPr>
            <a:r>
              <a:rPr lang="it-IT" altLang="en-US" sz="1400" dirty="0" smtClean="0"/>
              <a:t>-A è il complemento a 2 di A</a:t>
            </a:r>
            <a:endParaRPr lang="it-IT" altLang="en-US" sz="1400" dirty="0"/>
          </a:p>
        </p:txBody>
      </p:sp>
      <p:grpSp>
        <p:nvGrpSpPr>
          <p:cNvPr id="6" name="Gruppo 76"/>
          <p:cNvGrpSpPr>
            <a:grpSpLocks/>
          </p:cNvGrpSpPr>
          <p:nvPr/>
        </p:nvGrpSpPr>
        <p:grpSpPr bwMode="auto">
          <a:xfrm>
            <a:off x="3941064" y="1424941"/>
            <a:ext cx="4539996" cy="4207783"/>
            <a:chOff x="259080" y="1257310"/>
            <a:chExt cx="3613150" cy="3587750"/>
          </a:xfrm>
        </p:grpSpPr>
        <p:pic>
          <p:nvPicPr>
            <p:cNvPr id="7" name="Picture 4" descr="FunzioniALU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" y="1257310"/>
              <a:ext cx="3613150" cy="358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641600" y="3335338"/>
              <a:ext cx="269875" cy="276225"/>
              <a:chOff x="4152" y="1511"/>
              <a:chExt cx="170" cy="174"/>
            </a:xfrm>
          </p:grpSpPr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4158" y="1550"/>
                <a:ext cx="14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 Box 7"/>
              <p:cNvSpPr txBox="1">
                <a:spLocks noChangeArrowheads="1"/>
              </p:cNvSpPr>
              <p:nvPr/>
            </p:nvSpPr>
            <p:spPr bwMode="auto">
              <a:xfrm>
                <a:off x="4152" y="1511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sz="1200" b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0</a:t>
                </a:r>
                <a:endParaRPr lang="it-IT" sz="12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339696" y="4327535"/>
              <a:ext cx="269875" cy="276225"/>
              <a:chOff x="4152" y="1499"/>
              <a:chExt cx="170" cy="17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4154" y="1538"/>
                <a:ext cx="14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 Box 7"/>
              <p:cNvSpPr txBox="1">
                <a:spLocks noChangeArrowheads="1"/>
              </p:cNvSpPr>
              <p:nvPr/>
            </p:nvSpPr>
            <p:spPr bwMode="auto">
              <a:xfrm>
                <a:off x="4152" y="1499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sz="1200" b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1</a:t>
                </a:r>
                <a:endParaRPr lang="it-IT" sz="12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342871" y="4533909"/>
              <a:ext cx="273050" cy="276225"/>
              <a:chOff x="4154" y="1513"/>
              <a:chExt cx="172" cy="174"/>
            </a:xfrm>
          </p:grpSpPr>
          <p:sp>
            <p:nvSpPr>
              <p:cNvPr id="11" name="Rectangle 6"/>
              <p:cNvSpPr>
                <a:spLocks noChangeArrowheads="1"/>
              </p:cNvSpPr>
              <p:nvPr/>
            </p:nvSpPr>
            <p:spPr bwMode="auto">
              <a:xfrm>
                <a:off x="4154" y="1546"/>
                <a:ext cx="14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" name="Text Box 7"/>
              <p:cNvSpPr txBox="1">
                <a:spLocks noChangeArrowheads="1"/>
              </p:cNvSpPr>
              <p:nvPr/>
            </p:nvSpPr>
            <p:spPr bwMode="auto">
              <a:xfrm>
                <a:off x="4156" y="1513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sz="1200" b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1</a:t>
                </a:r>
                <a:endParaRPr lang="it-IT" sz="12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put penna 16"/>
              <p14:cNvContentPartPr/>
              <p14:nvPr/>
            </p14:nvContentPartPr>
            <p14:xfrm>
              <a:off x="3886200" y="3892680"/>
              <a:ext cx="3422880" cy="1886040"/>
            </p14:xfrm>
          </p:contentPart>
        </mc:Choice>
        <mc:Fallback>
          <p:pic>
            <p:nvPicPr>
              <p:cNvPr id="17" name="Input penna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6840" y="3883320"/>
                <a:ext cx="3441600" cy="190476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400"/>
    </mc:Choice>
    <mc:Fallback>
      <p:transition spd="slow" advTm="170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013578" y="928584"/>
            <a:ext cx="30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L’Unità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Aritmetico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Logica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(ALU)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66116" y="1275651"/>
            <a:ext cx="6775704" cy="508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it-IT" altLang="en-US" sz="1400" dirty="0" smtClean="0"/>
              <a:t>Domanda: quale funzione dell’ALU ci consente di caricare </a:t>
            </a:r>
          </a:p>
          <a:p>
            <a:pPr>
              <a:spcBef>
                <a:spcPts val="500"/>
              </a:spcBef>
            </a:pPr>
            <a:r>
              <a:rPr lang="it-IT" altLang="en-US" sz="1400" dirty="0" smtClean="0"/>
              <a:t>semplicemente un valore in H? dal bus B?</a:t>
            </a:r>
          </a:p>
          <a:p>
            <a:pPr>
              <a:spcBef>
                <a:spcPts val="500"/>
              </a:spcBef>
            </a:pPr>
            <a:endParaRPr lang="it-IT" altLang="en-US" sz="1400" dirty="0"/>
          </a:p>
          <a:p>
            <a:pPr marL="342900" indent="-342900">
              <a:spcBef>
                <a:spcPts val="500"/>
              </a:spcBef>
              <a:buFont typeface="+mj-lt"/>
              <a:buAutoNum type="arabicPeriod"/>
            </a:pPr>
            <a:r>
              <a:rPr lang="it-IT" altLang="en-US" sz="1400" dirty="0" err="1" smtClean="0"/>
              <a:t>C’e’</a:t>
            </a:r>
            <a:r>
              <a:rPr lang="it-IT" altLang="en-US" sz="1400" dirty="0" smtClean="0"/>
              <a:t> qualcosa in H? </a:t>
            </a:r>
          </a:p>
          <a:p>
            <a:pPr marL="800100" lvl="1" indent="-342900">
              <a:spcBef>
                <a:spcPts val="500"/>
              </a:spcBef>
              <a:buFont typeface="+mj-lt"/>
              <a:buAutoNum type="alphaLcParenR"/>
            </a:pPr>
            <a:r>
              <a:rPr lang="it-IT" altLang="en-US" sz="1400" dirty="0" smtClean="0"/>
              <a:t>Possibile ci sia un valore, </a:t>
            </a:r>
            <a:br>
              <a:rPr lang="it-IT" altLang="en-US" sz="1400" dirty="0" smtClean="0"/>
            </a:br>
            <a:r>
              <a:rPr lang="it-IT" altLang="en-US" sz="1400" dirty="0" smtClean="0"/>
              <a:t>se passa A e B non va bene</a:t>
            </a:r>
            <a:br>
              <a:rPr lang="it-IT" altLang="en-US" sz="1400" dirty="0" smtClean="0"/>
            </a:br>
            <a:endParaRPr lang="it-IT" altLang="en-US" sz="1400" dirty="0" smtClean="0"/>
          </a:p>
          <a:p>
            <a:pPr>
              <a:spcBef>
                <a:spcPts val="500"/>
              </a:spcBef>
            </a:pPr>
            <a:r>
              <a:rPr lang="it-IT" altLang="en-US" sz="1400" dirty="0" smtClean="0"/>
              <a:t>Devo negare il segnale ENA ed effettuare la somma: </a:t>
            </a:r>
            <a:br>
              <a:rPr lang="it-IT" altLang="en-US" sz="1400" dirty="0" smtClean="0"/>
            </a:br>
            <a:r>
              <a:rPr lang="it-IT" altLang="en-US" sz="1400" dirty="0" smtClean="0"/>
              <a:t>l’output </a:t>
            </a:r>
            <a:r>
              <a:rPr lang="it-IT" altLang="en-US" sz="1400" dirty="0" err="1" smtClean="0"/>
              <a:t>sara’</a:t>
            </a:r>
            <a:r>
              <a:rPr lang="it-IT" altLang="en-US" sz="1400" dirty="0" smtClean="0"/>
              <a:t> B, (ENA negato assicura 0 da H vedi porte ALU)</a:t>
            </a:r>
          </a:p>
          <a:p>
            <a:pPr>
              <a:spcBef>
                <a:spcPts val="500"/>
              </a:spcBef>
            </a:pPr>
            <a:endParaRPr lang="it-IT" altLang="en-US" sz="1400" dirty="0" smtClean="0"/>
          </a:p>
          <a:p>
            <a:pPr>
              <a:spcBef>
                <a:spcPts val="500"/>
              </a:spcBef>
            </a:pPr>
            <a:endParaRPr lang="it-IT" altLang="en-US" sz="1400" dirty="0"/>
          </a:p>
          <a:p>
            <a:pPr>
              <a:spcBef>
                <a:spcPts val="500"/>
              </a:spcBef>
            </a:pPr>
            <a:endParaRPr lang="it-IT" altLang="en-US" sz="1400" dirty="0" smtClean="0"/>
          </a:p>
          <a:p>
            <a:pPr>
              <a:spcBef>
                <a:spcPts val="500"/>
              </a:spcBef>
            </a:pPr>
            <a:endParaRPr lang="it-IT" altLang="en-US" sz="1400" dirty="0" smtClean="0"/>
          </a:p>
          <a:p>
            <a:pPr>
              <a:spcBef>
                <a:spcPts val="500"/>
              </a:spcBef>
            </a:pPr>
            <a:endParaRPr lang="it-IT" altLang="en-US" sz="1400" dirty="0" smtClean="0"/>
          </a:p>
          <a:p>
            <a:pPr>
              <a:spcBef>
                <a:spcPts val="500"/>
              </a:spcBef>
            </a:pPr>
            <a:endParaRPr lang="it-IT" altLang="en-US" sz="1400" dirty="0"/>
          </a:p>
          <a:p>
            <a:pPr>
              <a:spcBef>
                <a:spcPts val="500"/>
              </a:spcBef>
            </a:pPr>
            <a:endParaRPr lang="it-IT" altLang="en-US" sz="1400" dirty="0"/>
          </a:p>
          <a:p>
            <a:pPr marL="342900" indent="-342900">
              <a:spcBef>
                <a:spcPts val="500"/>
              </a:spcBef>
              <a:buFont typeface="+mj-lt"/>
              <a:buAutoNum type="arabicPeriod" startAt="2"/>
            </a:pPr>
            <a:r>
              <a:rPr lang="it-IT" altLang="en-US" sz="1400" dirty="0" smtClean="0"/>
              <a:t>Cosa succede a questo 0 + B? </a:t>
            </a:r>
          </a:p>
          <a:p>
            <a:pPr marL="800100" lvl="1" indent="-342900">
              <a:spcBef>
                <a:spcPts val="500"/>
              </a:spcBef>
              <a:buFont typeface="+mj-lt"/>
              <a:buAutoNum type="alphaLcParenR"/>
            </a:pPr>
            <a:r>
              <a:rPr lang="it-IT" altLang="en-US" sz="1400" dirty="0" smtClean="0"/>
              <a:t>Va nello </a:t>
            </a:r>
            <a:r>
              <a:rPr lang="it-IT" altLang="en-US" sz="1400" dirty="0" err="1" smtClean="0"/>
              <a:t>shifter</a:t>
            </a:r>
            <a:r>
              <a:rPr lang="it-IT" altLang="en-US" sz="1400" dirty="0" smtClean="0"/>
              <a:t> che </a:t>
            </a:r>
            <a:r>
              <a:rPr lang="it-IT" altLang="en-US" sz="1400" dirty="0" err="1" smtClean="0"/>
              <a:t>pero’</a:t>
            </a:r>
            <a:r>
              <a:rPr lang="it-IT" altLang="en-US" sz="1400" dirty="0" smtClean="0"/>
              <a:t> non deve fare nulla </a:t>
            </a:r>
            <a:r>
              <a:rPr lang="it-IT" altLang="en-US" sz="1400" dirty="0"/>
              <a:t/>
            </a:r>
            <a:br>
              <a:rPr lang="it-IT" altLang="en-US" sz="1400" dirty="0"/>
            </a:br>
            <a:r>
              <a:rPr lang="it-IT" altLang="en-US" sz="1400" dirty="0" smtClean="0"/>
              <a:t>e tramite il bus C il risultato </a:t>
            </a:r>
            <a:r>
              <a:rPr lang="it-IT" altLang="en-US" sz="1400" dirty="0" err="1" smtClean="0"/>
              <a:t>puo</a:t>
            </a:r>
            <a:r>
              <a:rPr lang="it-IT" altLang="en-US" sz="1400" dirty="0" smtClean="0"/>
              <a:t> essere salvato in H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6" y="3681546"/>
            <a:ext cx="1981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4670425" y="1005840"/>
            <a:ext cx="4473575" cy="5656906"/>
            <a:chOff x="4670425" y="1005840"/>
            <a:chExt cx="4473575" cy="565690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308" y="1090851"/>
              <a:ext cx="2181225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uppo 76"/>
            <p:cNvGrpSpPr>
              <a:grpSpLocks/>
            </p:cNvGrpSpPr>
            <p:nvPr/>
          </p:nvGrpSpPr>
          <p:grpSpPr bwMode="auto">
            <a:xfrm>
              <a:off x="5368868" y="2300843"/>
              <a:ext cx="3613150" cy="3587750"/>
              <a:chOff x="381000" y="1500188"/>
              <a:chExt cx="3613150" cy="3587750"/>
            </a:xfrm>
          </p:grpSpPr>
          <p:pic>
            <p:nvPicPr>
              <p:cNvPr id="7" name="Picture 4" descr="FunzioniALU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" y="1500188"/>
                <a:ext cx="3613150" cy="3587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" name="Group 8"/>
              <p:cNvGrpSpPr>
                <a:grpSpLocks/>
              </p:cNvGrpSpPr>
              <p:nvPr/>
            </p:nvGrpSpPr>
            <p:grpSpPr bwMode="auto">
              <a:xfrm>
                <a:off x="2755900" y="3557588"/>
                <a:ext cx="269875" cy="276225"/>
                <a:chOff x="4224" y="1651"/>
                <a:chExt cx="170" cy="174"/>
              </a:xfrm>
            </p:grpSpPr>
            <p:sp>
              <p:nvSpPr>
                <p:cNvPr id="15" name="Rectangle 6"/>
                <p:cNvSpPr>
                  <a:spLocks noChangeArrowheads="1"/>
                </p:cNvSpPr>
                <p:nvPr/>
              </p:nvSpPr>
              <p:spPr bwMode="auto">
                <a:xfrm>
                  <a:off x="4237" y="1689"/>
                  <a:ext cx="144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it-IT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224" y="1651"/>
                  <a:ext cx="170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GB" sz="1200" b="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0</a:t>
                  </a:r>
                  <a:endParaRPr lang="it-IT" sz="1200" b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  <p:grpSp>
            <p:nvGrpSpPr>
              <p:cNvPr id="9" name="Group 8"/>
              <p:cNvGrpSpPr>
                <a:grpSpLocks/>
              </p:cNvGrpSpPr>
              <p:nvPr/>
            </p:nvGrpSpPr>
            <p:grpSpPr bwMode="auto">
              <a:xfrm>
                <a:off x="453996" y="4568835"/>
                <a:ext cx="269875" cy="276225"/>
                <a:chOff x="4224" y="1651"/>
                <a:chExt cx="170" cy="174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4237" y="1689"/>
                  <a:ext cx="144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it-IT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224" y="1651"/>
                  <a:ext cx="170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GB" sz="1200" b="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1</a:t>
                  </a:r>
                  <a:endParaRPr lang="it-IT" sz="1200" b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  <p:grpSp>
            <p:nvGrpSpPr>
              <p:cNvPr id="10" name="Group 8"/>
              <p:cNvGrpSpPr>
                <a:grpSpLocks/>
              </p:cNvGrpSpPr>
              <p:nvPr/>
            </p:nvGrpSpPr>
            <p:grpSpPr bwMode="auto">
              <a:xfrm>
                <a:off x="453996" y="4752984"/>
                <a:ext cx="269875" cy="276225"/>
                <a:chOff x="4224" y="1651"/>
                <a:chExt cx="170" cy="174"/>
              </a:xfrm>
            </p:grpSpPr>
            <p:sp>
              <p:nvSpPr>
                <p:cNvPr id="11" name="Rectangle 6"/>
                <p:cNvSpPr>
                  <a:spLocks noChangeArrowheads="1"/>
                </p:cNvSpPr>
                <p:nvPr/>
              </p:nvSpPr>
              <p:spPr bwMode="auto">
                <a:xfrm>
                  <a:off x="4237" y="1689"/>
                  <a:ext cx="144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it-IT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224" y="1651"/>
                  <a:ext cx="170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GB" sz="1200" b="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1</a:t>
                  </a:r>
                  <a:endParaRPr lang="it-IT" sz="1200" b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2570" y="1005840"/>
              <a:ext cx="3821430" cy="5656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Line 113"/>
            <p:cNvSpPr>
              <a:spLocks noChangeShapeType="1"/>
            </p:cNvSpPr>
            <p:nvPr/>
          </p:nvSpPr>
          <p:spPr bwMode="auto">
            <a:xfrm>
              <a:off x="6651625" y="5729129"/>
              <a:ext cx="0" cy="3175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 Box 89"/>
            <p:cNvSpPr txBox="1">
              <a:spLocks noChangeArrowheads="1"/>
            </p:cNvSpPr>
            <p:nvPr/>
          </p:nvSpPr>
          <p:spPr bwMode="auto">
            <a:xfrm>
              <a:off x="4670425" y="2487454"/>
              <a:ext cx="1784350" cy="6413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 ENA=1 A’’=A</a:t>
              </a:r>
            </a:p>
            <a:p>
              <a:pPr>
                <a:defRPr/>
              </a:pP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else         A’’=0</a:t>
              </a:r>
              <a:endParaRPr lang="it-IT" sz="18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9" name="Line 90"/>
            <p:cNvSpPr>
              <a:spLocks noChangeShapeType="1"/>
            </p:cNvSpPr>
            <p:nvPr/>
          </p:nvSpPr>
          <p:spPr bwMode="auto">
            <a:xfrm>
              <a:off x="5661025" y="2157254"/>
              <a:ext cx="0" cy="3048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Text Box 91"/>
            <p:cNvSpPr txBox="1">
              <a:spLocks noChangeArrowheads="1"/>
            </p:cNvSpPr>
            <p:nvPr/>
          </p:nvSpPr>
          <p:spPr bwMode="auto">
            <a:xfrm>
              <a:off x="5711825" y="1963579"/>
              <a:ext cx="508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GB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</a:t>
              </a:r>
              <a:endParaRPr lang="it-IT" sz="18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1" name="Text Box 93"/>
            <p:cNvSpPr txBox="1">
              <a:spLocks noChangeArrowheads="1"/>
            </p:cNvSpPr>
            <p:nvPr/>
          </p:nvSpPr>
          <p:spPr bwMode="auto">
            <a:xfrm>
              <a:off x="6956425" y="2487454"/>
              <a:ext cx="1752600" cy="6413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 ENB=1 B’=B</a:t>
              </a:r>
            </a:p>
            <a:p>
              <a:pPr>
                <a:defRPr/>
              </a:pPr>
              <a:r>
                <a:rPr lang="en-GB" sz="18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else         B’ =0</a:t>
              </a:r>
              <a:endParaRPr lang="it-IT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2" name="Line 94"/>
            <p:cNvSpPr>
              <a:spLocks noChangeShapeType="1"/>
            </p:cNvSpPr>
            <p:nvPr/>
          </p:nvSpPr>
          <p:spPr bwMode="auto">
            <a:xfrm>
              <a:off x="5661025" y="3147854"/>
              <a:ext cx="0" cy="4572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Text Box 95"/>
            <p:cNvSpPr txBox="1">
              <a:spLocks noChangeArrowheads="1"/>
            </p:cNvSpPr>
            <p:nvPr/>
          </p:nvSpPr>
          <p:spPr bwMode="auto">
            <a:xfrm>
              <a:off x="5737225" y="3135154"/>
              <a:ext cx="476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A’’</a:t>
              </a:r>
              <a:endParaRPr lang="it-IT" sz="18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4" name="Text Box 96"/>
            <p:cNvSpPr txBox="1">
              <a:spLocks noChangeArrowheads="1"/>
            </p:cNvSpPr>
            <p:nvPr/>
          </p:nvSpPr>
          <p:spPr bwMode="auto">
            <a:xfrm>
              <a:off x="4670425" y="3643154"/>
              <a:ext cx="1917700" cy="6413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 INVA=1 A’=A’’</a:t>
              </a:r>
            </a:p>
            <a:p>
              <a:pPr>
                <a:defRPr/>
              </a:pP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else          A’=A’’</a:t>
              </a:r>
              <a:endParaRPr lang="it-IT" sz="18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5" name="Line 97"/>
            <p:cNvSpPr>
              <a:spLocks noChangeShapeType="1"/>
            </p:cNvSpPr>
            <p:nvPr/>
          </p:nvSpPr>
          <p:spPr bwMode="auto">
            <a:xfrm>
              <a:off x="5661025" y="4303554"/>
              <a:ext cx="0" cy="3175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Text Box 98"/>
            <p:cNvSpPr txBox="1">
              <a:spLocks noChangeArrowheads="1"/>
            </p:cNvSpPr>
            <p:nvPr/>
          </p:nvSpPr>
          <p:spPr bwMode="auto">
            <a:xfrm>
              <a:off x="5737225" y="4240054"/>
              <a:ext cx="412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A’</a:t>
              </a:r>
              <a:endParaRPr lang="it-IT" sz="18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7" name="Line 99"/>
            <p:cNvSpPr>
              <a:spLocks noChangeShapeType="1"/>
            </p:cNvSpPr>
            <p:nvPr/>
          </p:nvSpPr>
          <p:spPr bwMode="auto">
            <a:xfrm>
              <a:off x="6122988" y="3693954"/>
              <a:ext cx="304800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Text Box 101"/>
            <p:cNvSpPr txBox="1">
              <a:spLocks noChangeArrowheads="1"/>
            </p:cNvSpPr>
            <p:nvPr/>
          </p:nvSpPr>
          <p:spPr bwMode="auto">
            <a:xfrm>
              <a:off x="7915275" y="3568542"/>
              <a:ext cx="4127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B’</a:t>
              </a:r>
              <a:endParaRPr lang="it-IT" sz="18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9" name="Line 102"/>
            <p:cNvSpPr>
              <a:spLocks noChangeShapeType="1"/>
            </p:cNvSpPr>
            <p:nvPr/>
          </p:nvSpPr>
          <p:spPr bwMode="auto">
            <a:xfrm>
              <a:off x="7947025" y="3122454"/>
              <a:ext cx="0" cy="14986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 Box 103"/>
            <p:cNvSpPr txBox="1">
              <a:spLocks noChangeArrowheads="1"/>
            </p:cNvSpPr>
            <p:nvPr/>
          </p:nvSpPr>
          <p:spPr bwMode="auto">
            <a:xfrm>
              <a:off x="4932363" y="4621054"/>
              <a:ext cx="3209925" cy="12001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if  F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0</a:t>
              </a: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=00  C = A’ and B’ </a:t>
              </a:r>
            </a:p>
            <a:p>
              <a:pPr>
                <a:defRPr/>
              </a:pP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if  F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0</a:t>
              </a: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=01  C= A’ or B’</a:t>
              </a:r>
            </a:p>
            <a:p>
              <a:pPr>
                <a:defRPr/>
              </a:pP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if  F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0</a:t>
              </a: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=10  C = B’</a:t>
              </a:r>
            </a:p>
            <a:p>
              <a:pPr>
                <a:defRPr/>
              </a:pP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if  F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0</a:t>
              </a: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  <a:r>
                <a:rPr lang="en-GB" sz="18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=11  C= A’ + B’ +INC</a:t>
              </a:r>
              <a:endParaRPr lang="it-IT" sz="18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51" name="Line 104"/>
            <p:cNvSpPr>
              <a:spLocks noChangeShapeType="1"/>
            </p:cNvSpPr>
            <p:nvPr/>
          </p:nvSpPr>
          <p:spPr bwMode="auto">
            <a:xfrm>
              <a:off x="6804025" y="5229067"/>
              <a:ext cx="304800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Line 105"/>
            <p:cNvSpPr>
              <a:spLocks noChangeShapeType="1"/>
            </p:cNvSpPr>
            <p:nvPr/>
          </p:nvSpPr>
          <p:spPr bwMode="auto">
            <a:xfrm>
              <a:off x="7896225" y="2173129"/>
              <a:ext cx="0" cy="3048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Text Box 106"/>
            <p:cNvSpPr txBox="1">
              <a:spLocks noChangeArrowheads="1"/>
            </p:cNvSpPr>
            <p:nvPr/>
          </p:nvSpPr>
          <p:spPr bwMode="auto">
            <a:xfrm>
              <a:off x="7896225" y="1976279"/>
              <a:ext cx="838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GB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</a:t>
              </a:r>
              <a:endParaRPr lang="it-IT" sz="18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4" name="Rectangle 114"/>
            <p:cNvSpPr>
              <a:spLocks noChangeArrowheads="1"/>
            </p:cNvSpPr>
            <p:nvPr/>
          </p:nvSpPr>
          <p:spPr bwMode="auto">
            <a:xfrm>
              <a:off x="6651625" y="6219112"/>
              <a:ext cx="35083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8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</a:t>
              </a:r>
              <a:endParaRPr lang="it-IT" sz="18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put penna 1"/>
              <p14:cNvContentPartPr/>
              <p14:nvPr/>
            </p14:nvContentPartPr>
            <p14:xfrm>
              <a:off x="4495680" y="2432160"/>
              <a:ext cx="4280400" cy="3803760"/>
            </p14:xfrm>
          </p:contentPart>
        </mc:Choice>
        <mc:Fallback>
          <p:pic>
            <p:nvPicPr>
              <p:cNvPr id="2" name="Input penna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6320" y="2422800"/>
                <a:ext cx="4299120" cy="38224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448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644"/>
    </mc:Choice>
    <mc:Fallback>
      <p:transition spd="slow" advTm="223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51" name="Text Box 71"/>
          <p:cNvSpPr txBox="1">
            <a:spLocks noChangeArrowheads="1"/>
          </p:cNvSpPr>
          <p:nvPr/>
        </p:nvSpPr>
        <p:spPr bwMode="auto">
          <a:xfrm>
            <a:off x="5641023" y="2046288"/>
            <a:ext cx="2482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Funzioni</a:t>
            </a:r>
            <a:r>
              <a:rPr lang="en-GB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GB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dell’ALU</a:t>
            </a:r>
            <a:r>
              <a:rPr lang="en-GB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</a:t>
            </a:r>
            <a:endParaRPr lang="it-IT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32093" y="1551941"/>
            <a:ext cx="3819525" cy="1697038"/>
            <a:chOff x="331153" y="1258570"/>
            <a:chExt cx="3819525" cy="1697038"/>
          </a:xfrm>
        </p:grpSpPr>
        <p:pic>
          <p:nvPicPr>
            <p:cNvPr id="10243" name="Picture 124" descr="ALU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736"/>
            <a:stretch>
              <a:fillRect/>
            </a:stretch>
          </p:blipFill>
          <p:spPr bwMode="auto">
            <a:xfrm>
              <a:off x="331153" y="1258570"/>
              <a:ext cx="3819525" cy="169703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605" name="Rectangle 125"/>
            <p:cNvSpPr>
              <a:spLocks noChangeArrowheads="1"/>
            </p:cNvSpPr>
            <p:nvPr/>
          </p:nvSpPr>
          <p:spPr bwMode="auto">
            <a:xfrm>
              <a:off x="1134110" y="1258570"/>
              <a:ext cx="293688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</a:t>
              </a:r>
              <a:endParaRPr lang="it-IT" sz="12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8606" name="Rectangle 126"/>
            <p:cNvSpPr>
              <a:spLocks noChangeArrowheads="1"/>
            </p:cNvSpPr>
            <p:nvPr/>
          </p:nvSpPr>
          <p:spPr bwMode="auto">
            <a:xfrm>
              <a:off x="2836069" y="1265238"/>
              <a:ext cx="293687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</a:t>
              </a:r>
              <a:endParaRPr lang="it-IT" sz="12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0246" name="Rectangle 12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6720" y="619443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L’Unita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’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Aritmetico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Logica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(ALU)</a:t>
            </a:r>
            <a:endParaRPr lang="it-IT" altLang="en-US" sz="2400" dirty="0" smtClean="0">
              <a:solidFill>
                <a:srgbClr val="000099"/>
              </a:solidFill>
              <a:latin typeface="Arial" charset="0"/>
            </a:endParaRPr>
          </a:p>
        </p:txBody>
      </p:sp>
      <p:grpSp>
        <p:nvGrpSpPr>
          <p:cNvPr id="10247" name="Gruppo 76"/>
          <p:cNvGrpSpPr>
            <a:grpSpLocks/>
          </p:cNvGrpSpPr>
          <p:nvPr/>
        </p:nvGrpSpPr>
        <p:grpSpPr bwMode="auto">
          <a:xfrm>
            <a:off x="5221259" y="2643188"/>
            <a:ext cx="3613150" cy="3587750"/>
            <a:chOff x="381000" y="1500188"/>
            <a:chExt cx="3613150" cy="3587750"/>
          </a:xfrm>
        </p:grpSpPr>
        <p:pic>
          <p:nvPicPr>
            <p:cNvPr id="10250" name="Picture 4" descr="FunzioniALU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500188"/>
              <a:ext cx="3613150" cy="358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51" name="Group 8"/>
            <p:cNvGrpSpPr>
              <a:grpSpLocks/>
            </p:cNvGrpSpPr>
            <p:nvPr/>
          </p:nvGrpSpPr>
          <p:grpSpPr bwMode="auto">
            <a:xfrm>
              <a:off x="2755900" y="3557588"/>
              <a:ext cx="269875" cy="276225"/>
              <a:chOff x="4224" y="1651"/>
              <a:chExt cx="170" cy="174"/>
            </a:xfrm>
          </p:grpSpPr>
          <p:sp>
            <p:nvSpPr>
              <p:cNvPr id="148486" name="Rectangle 6"/>
              <p:cNvSpPr>
                <a:spLocks noChangeArrowheads="1"/>
              </p:cNvSpPr>
              <p:nvPr/>
            </p:nvSpPr>
            <p:spPr bwMode="auto">
              <a:xfrm>
                <a:off x="4237" y="1689"/>
                <a:ext cx="14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8487" name="Text Box 7"/>
              <p:cNvSpPr txBox="1">
                <a:spLocks noChangeArrowheads="1"/>
              </p:cNvSpPr>
              <p:nvPr/>
            </p:nvSpPr>
            <p:spPr bwMode="auto">
              <a:xfrm>
                <a:off x="4224" y="1651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sz="1200" b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0</a:t>
                </a:r>
                <a:endParaRPr lang="it-IT" sz="12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10252" name="Group 8"/>
            <p:cNvGrpSpPr>
              <a:grpSpLocks/>
            </p:cNvGrpSpPr>
            <p:nvPr/>
          </p:nvGrpSpPr>
          <p:grpSpPr bwMode="auto">
            <a:xfrm>
              <a:off x="453996" y="4568835"/>
              <a:ext cx="269875" cy="276225"/>
              <a:chOff x="4224" y="1651"/>
              <a:chExt cx="170" cy="174"/>
            </a:xfrm>
          </p:grpSpPr>
          <p:sp>
            <p:nvSpPr>
              <p:cNvPr id="69" name="Rectangle 6"/>
              <p:cNvSpPr>
                <a:spLocks noChangeArrowheads="1"/>
              </p:cNvSpPr>
              <p:nvPr/>
            </p:nvSpPr>
            <p:spPr bwMode="auto">
              <a:xfrm>
                <a:off x="4237" y="1689"/>
                <a:ext cx="14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" name="Text Box 7"/>
              <p:cNvSpPr txBox="1">
                <a:spLocks noChangeArrowheads="1"/>
              </p:cNvSpPr>
              <p:nvPr/>
            </p:nvSpPr>
            <p:spPr bwMode="auto">
              <a:xfrm>
                <a:off x="4224" y="1651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sz="1200" b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1</a:t>
                </a:r>
                <a:endParaRPr lang="it-IT" sz="12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10253" name="Group 8"/>
            <p:cNvGrpSpPr>
              <a:grpSpLocks/>
            </p:cNvGrpSpPr>
            <p:nvPr/>
          </p:nvGrpSpPr>
          <p:grpSpPr bwMode="auto">
            <a:xfrm>
              <a:off x="453996" y="4752984"/>
              <a:ext cx="269875" cy="276225"/>
              <a:chOff x="4224" y="1651"/>
              <a:chExt cx="170" cy="174"/>
            </a:xfrm>
          </p:grpSpPr>
          <p:sp>
            <p:nvSpPr>
              <p:cNvPr id="75" name="Rectangle 6"/>
              <p:cNvSpPr>
                <a:spLocks noChangeArrowheads="1"/>
              </p:cNvSpPr>
              <p:nvPr/>
            </p:nvSpPr>
            <p:spPr bwMode="auto">
              <a:xfrm>
                <a:off x="4237" y="1689"/>
                <a:ext cx="14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" name="Text Box 7"/>
              <p:cNvSpPr txBox="1">
                <a:spLocks noChangeArrowheads="1"/>
              </p:cNvSpPr>
              <p:nvPr/>
            </p:nvSpPr>
            <p:spPr bwMode="auto">
              <a:xfrm>
                <a:off x="4224" y="1651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sz="1200" b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1</a:t>
                </a:r>
                <a:endParaRPr lang="it-IT" sz="12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74" name="Text Box 71"/>
          <p:cNvSpPr txBox="1">
            <a:spLocks noChangeArrowheads="1"/>
          </p:cNvSpPr>
          <p:nvPr/>
        </p:nvSpPr>
        <p:spPr bwMode="auto">
          <a:xfrm>
            <a:off x="692150" y="3372803"/>
            <a:ext cx="22907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Output </a:t>
            </a:r>
            <a:r>
              <a:rPr lang="en-GB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dell’ALU</a:t>
            </a:r>
            <a:r>
              <a:rPr lang="en-GB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</a:t>
            </a:r>
            <a:endParaRPr lang="it-IT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249" name="CasellaDiTesto 76"/>
          <p:cNvSpPr txBox="1">
            <a:spLocks noChangeArrowheads="1"/>
          </p:cNvSpPr>
          <p:nvPr/>
        </p:nvSpPr>
        <p:spPr bwMode="auto">
          <a:xfrm>
            <a:off x="107950" y="3957984"/>
            <a:ext cx="511175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altLang="en-US" sz="1400" dirty="0"/>
              <a:t>Il risultato della funzione calcolata dall’ALU è un numero binario su 32 bit (nel cammino dei dati viene inoltrato allo </a:t>
            </a:r>
            <a:r>
              <a:rPr lang="it-IT" altLang="en-US" sz="1400" dirty="0" err="1"/>
              <a:t>shifter</a:t>
            </a:r>
            <a:r>
              <a:rPr lang="it-IT" altLang="en-US" sz="1400" dirty="0"/>
              <a:t>). </a:t>
            </a:r>
            <a:endParaRPr lang="it-IT" alt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L’operazione </a:t>
            </a:r>
            <a:r>
              <a:rPr lang="it-IT" altLang="en-US" sz="1400" dirty="0"/>
              <a:t>dell’ALU ha anche un “effetto </a:t>
            </a:r>
            <a:r>
              <a:rPr lang="it-IT" altLang="en-US" sz="1400" dirty="0" smtClean="0"/>
              <a:t>collaterale” imposta </a:t>
            </a:r>
            <a:r>
              <a:rPr lang="it-IT" altLang="en-US" sz="1400" dirty="0"/>
              <a:t>i due bit “Z” e “N” nel modo seguente: </a:t>
            </a:r>
          </a:p>
          <a:p>
            <a:pPr marL="1085850" lvl="1" indent="-342900">
              <a:buFont typeface="+mj-lt"/>
              <a:buAutoNum type="alphaLcParenR"/>
            </a:pPr>
            <a:r>
              <a:rPr lang="it-IT" altLang="en-US" sz="1400" dirty="0" smtClean="0"/>
              <a:t>Z </a:t>
            </a:r>
            <a:r>
              <a:rPr lang="it-IT" altLang="en-US" sz="1400" dirty="0"/>
              <a:t>= 1 se il risultato è uguale a zero, 0 altrimenti (è il NOR di tutti i bit del risultato</a:t>
            </a:r>
            <a:r>
              <a:rPr lang="it-IT" altLang="en-US" sz="1400" dirty="0" smtClean="0"/>
              <a:t>).</a:t>
            </a:r>
          </a:p>
          <a:p>
            <a:pPr marL="1085850" lvl="1" indent="-342900">
              <a:buFont typeface="+mj-lt"/>
              <a:buAutoNum type="alphaLcParenR"/>
            </a:pPr>
            <a:r>
              <a:rPr lang="it-IT" altLang="en-US" sz="1400" dirty="0" smtClean="0"/>
              <a:t>N=1 </a:t>
            </a:r>
            <a:r>
              <a:rPr lang="it-IT" altLang="en-US" sz="1400" dirty="0"/>
              <a:t>se il risultato è negativo, 0 altrimenti (coincide con il bit + significativo del risultato)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5234"/>
      </p:ext>
    </p:extLst>
  </p:cSld>
  <p:clrMapOvr>
    <a:masterClrMapping/>
  </p:clrMapOvr>
  <p:transition advTm="610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2443"/>
            <a:ext cx="3848099" cy="83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127"/>
          <p:cNvSpPr txBox="1">
            <a:spLocks noChangeArrowheads="1"/>
          </p:cNvSpPr>
          <p:nvPr/>
        </p:nvSpPr>
        <p:spPr bwMode="auto">
          <a:xfrm>
            <a:off x="426720" y="619443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Shift di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numeri</a:t>
            </a:r>
            <a:endParaRPr lang="it-IT" altLang="en-US" sz="2400" dirty="0" smtClean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97" y="1485705"/>
            <a:ext cx="4800598" cy="838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97" y="2324679"/>
            <a:ext cx="4800598" cy="969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" y="3440783"/>
            <a:ext cx="5890260" cy="85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" y="3440783"/>
            <a:ext cx="5890260" cy="86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259079" y="4465320"/>
            <a:ext cx="3261361" cy="636668"/>
            <a:chOff x="259079" y="4465320"/>
            <a:chExt cx="3261361" cy="636668"/>
          </a:xfrm>
        </p:grpSpPr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79" y="4753770"/>
              <a:ext cx="3261361" cy="348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ttangolo 2"/>
            <p:cNvSpPr/>
            <p:nvPr/>
          </p:nvSpPr>
          <p:spPr>
            <a:xfrm>
              <a:off x="259079" y="4465320"/>
              <a:ext cx="325374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Proviamo</a:t>
              </a:r>
              <a:r>
                <a:rPr lang="en-US" dirty="0" smtClean="0"/>
                <a:t> con</a:t>
              </a:r>
              <a:endParaRPr lang="en-US" dirty="0"/>
            </a:p>
          </p:txBody>
        </p:sp>
      </p:grp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4579620"/>
            <a:ext cx="2971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" y="5413058"/>
            <a:ext cx="74199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913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117"/>
    </mc:Choice>
    <mc:Fallback>
      <p:transition spd="slow" advTm="154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Ricapitoliamo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visto</a:t>
            </a:r>
            <a:r>
              <a:rPr lang="en-US" dirty="0" smtClean="0"/>
              <a:t> </a:t>
            </a:r>
            <a:r>
              <a:rPr lang="en-US" dirty="0" err="1" smtClean="0"/>
              <a:t>fino</a:t>
            </a:r>
            <a:r>
              <a:rPr lang="en-US" dirty="0" smtClean="0"/>
              <a:t> ad </a:t>
            </a:r>
            <a:r>
              <a:rPr lang="en-US" dirty="0" err="1" smtClean="0"/>
              <a:t>ora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Architettura</a:t>
            </a:r>
            <a:r>
              <a:rPr lang="en-US" dirty="0" smtClean="0"/>
              <a:t> a </a:t>
            </a:r>
            <a:r>
              <a:rPr lang="en-US" dirty="0" err="1" smtClean="0"/>
              <a:t>livelli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Il </a:t>
            </a:r>
            <a:r>
              <a:rPr lang="en-US" dirty="0" err="1" smtClean="0"/>
              <a:t>linguaggio</a:t>
            </a:r>
            <a:r>
              <a:rPr lang="en-US" dirty="0" smtClean="0"/>
              <a:t> IJVM</a:t>
            </a:r>
          </a:p>
          <a:p>
            <a:pPr lvl="1"/>
            <a:r>
              <a:rPr lang="en-US" dirty="0" smtClean="0"/>
              <a:t>Le </a:t>
            </a:r>
            <a:r>
              <a:rPr lang="en-US" dirty="0" err="1" smtClean="0"/>
              <a:t>chiamate</a:t>
            </a:r>
            <a:r>
              <a:rPr lang="en-US" dirty="0" smtClean="0"/>
              <a:t> a procedure</a:t>
            </a:r>
          </a:p>
          <a:p>
            <a:pPr lvl="1"/>
            <a:r>
              <a:rPr lang="en-US" dirty="0" smtClean="0"/>
              <a:t>Ho </a:t>
            </a:r>
            <a:r>
              <a:rPr lang="en-US" dirty="0" err="1" smtClean="0"/>
              <a:t>abilitato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video per </a:t>
            </a:r>
            <a:r>
              <a:rPr lang="en-US" dirty="0" err="1" smtClean="0"/>
              <a:t>consentirvi</a:t>
            </a:r>
            <a:r>
              <a:rPr lang="en-US" dirty="0" smtClean="0"/>
              <a:t> di fare </a:t>
            </a:r>
            <a:r>
              <a:rPr lang="en-US" dirty="0" err="1" smtClean="0"/>
              <a:t>pratica</a:t>
            </a:r>
            <a:r>
              <a:rPr lang="en-US" dirty="0" smtClean="0"/>
              <a:t> con </a:t>
            </a:r>
            <a:r>
              <a:rPr lang="en-US" dirty="0" err="1" smtClean="0"/>
              <a:t>l’emulatore</a:t>
            </a:r>
            <a:endParaRPr lang="en-US" dirty="0" smtClean="0"/>
          </a:p>
          <a:p>
            <a:pPr lvl="1"/>
            <a:r>
              <a:rPr lang="en-US" dirty="0" smtClean="0"/>
              <a:t>Vi </a:t>
            </a:r>
            <a:r>
              <a:rPr lang="en-US" dirty="0" err="1" smtClean="0"/>
              <a:t>invito</a:t>
            </a:r>
            <a:r>
              <a:rPr lang="en-US" dirty="0" smtClean="0"/>
              <a:t> a </a:t>
            </a:r>
            <a:r>
              <a:rPr lang="en-US" dirty="0" err="1" smtClean="0"/>
              <a:t>provarer</a:t>
            </a:r>
            <a:r>
              <a:rPr lang="en-US" dirty="0" smtClean="0"/>
              <a:t> a fare I test di </a:t>
            </a:r>
            <a:r>
              <a:rPr lang="en-US" dirty="0" err="1" smtClean="0"/>
              <a:t>autovalutazione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mi </a:t>
            </a:r>
            <a:r>
              <a:rPr lang="en-US" dirty="0" err="1" smtClean="0"/>
              <a:t>danno</a:t>
            </a:r>
            <a:r>
              <a:rPr lang="en-US" dirty="0" smtClean="0"/>
              <a:t> </a:t>
            </a:r>
            <a:r>
              <a:rPr lang="en-US" dirty="0" err="1" smtClean="0"/>
              <a:t>indicazioni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cosa</a:t>
            </a:r>
            <a:r>
              <a:rPr lang="en-US" dirty="0" smtClean="0"/>
              <a:t> on vi e’ </a:t>
            </a:r>
            <a:r>
              <a:rPr lang="en-US" dirty="0" err="1" smtClean="0"/>
              <a:t>chiaro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50"/>
    </mc:Choice>
    <mc:Fallback>
      <p:transition spd="slow" advTm="104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127"/>
          <p:cNvSpPr txBox="1">
            <a:spLocks noChangeArrowheads="1"/>
          </p:cNvSpPr>
          <p:nvPr/>
        </p:nvSpPr>
        <p:spPr bwMode="auto">
          <a:xfrm>
            <a:off x="426720" y="619443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L’Unita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’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Aritmetico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Logica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(ALU): Shifter</a:t>
            </a:r>
            <a:endParaRPr lang="it-IT" altLang="en-US" sz="2400" dirty="0" smtClean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4" name="CasellaDiTesto 76"/>
          <p:cNvSpPr txBox="1">
            <a:spLocks noChangeArrowheads="1"/>
          </p:cNvSpPr>
          <p:nvPr/>
        </p:nvSpPr>
        <p:spPr bwMode="auto">
          <a:xfrm>
            <a:off x="168910" y="1588164"/>
            <a:ext cx="691134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Per gestire l’output </a:t>
            </a:r>
            <a:r>
              <a:rPr lang="it-IT" altLang="en-US" sz="1400" dirty="0" err="1" smtClean="0"/>
              <a:t>dell</a:t>
            </a:r>
            <a:r>
              <a:rPr lang="it-IT" altLang="en-US" sz="1400" dirty="0" smtClean="0"/>
              <a:t> ALU ci sono altre  2 linee  di controllo per lo </a:t>
            </a:r>
            <a:r>
              <a:rPr lang="it-IT" altLang="en-US" sz="1400" dirty="0" err="1" smtClean="0"/>
              <a:t>Shifter</a:t>
            </a:r>
            <a:r>
              <a:rPr lang="it-IT" altLang="en-US" sz="1400" dirty="0" smtClean="0"/>
              <a:t>:</a:t>
            </a:r>
          </a:p>
          <a:p>
            <a:pPr marL="1085850" lvl="1" indent="-342900">
              <a:buFont typeface="+mj-lt"/>
              <a:buAutoNum type="alphaLcParenR"/>
            </a:pPr>
            <a:r>
              <a:rPr lang="it-IT" altLang="en-US" sz="1400" dirty="0" smtClean="0"/>
              <a:t>SLL8: </a:t>
            </a:r>
            <a:r>
              <a:rPr lang="it-IT" altLang="en-US" sz="1400" dirty="0" err="1" smtClean="0"/>
              <a:t>shift</a:t>
            </a:r>
            <a:r>
              <a:rPr lang="it-IT" altLang="en-US" sz="1400" dirty="0" smtClean="0"/>
              <a:t> </a:t>
            </a:r>
            <a:r>
              <a:rPr lang="it-IT" altLang="en-US" sz="1400" dirty="0" err="1" smtClean="0"/>
              <a:t>left</a:t>
            </a:r>
            <a:r>
              <a:rPr lang="it-IT" altLang="en-US" sz="1400" dirty="0" smtClean="0"/>
              <a:t> </a:t>
            </a:r>
            <a:r>
              <a:rPr lang="it-IT" altLang="en-US" sz="1400" dirty="0" err="1" smtClean="0"/>
              <a:t>logical</a:t>
            </a:r>
            <a:r>
              <a:rPr lang="it-IT" altLang="en-US" sz="1400" dirty="0" smtClean="0"/>
              <a:t> (Scorrimento a sinistra di un byte)</a:t>
            </a:r>
            <a:endParaRPr lang="it-IT" altLang="en-US" sz="1400" dirty="0"/>
          </a:p>
          <a:p>
            <a:pPr marL="1085850" lvl="1" indent="-342900">
              <a:buFont typeface="+mj-lt"/>
              <a:buAutoNum type="alphaLcParenR"/>
            </a:pPr>
            <a:r>
              <a:rPr lang="it-IT" altLang="en-US" sz="1400" dirty="0" smtClean="0"/>
              <a:t>SRA1: </a:t>
            </a:r>
            <a:r>
              <a:rPr lang="it-IT" altLang="en-US" sz="1400" dirty="0" err="1" smtClean="0"/>
              <a:t>shift</a:t>
            </a:r>
            <a:r>
              <a:rPr lang="it-IT" altLang="en-US" sz="1400" dirty="0" smtClean="0"/>
              <a:t> </a:t>
            </a:r>
            <a:r>
              <a:rPr lang="it-IT" altLang="en-US" sz="1400" dirty="0" err="1" smtClean="0"/>
              <a:t>rigth</a:t>
            </a:r>
            <a:r>
              <a:rPr lang="it-IT" altLang="en-US" sz="1400" dirty="0" smtClean="0"/>
              <a:t> </a:t>
            </a:r>
            <a:r>
              <a:rPr lang="it-IT" altLang="en-US" sz="1400" dirty="0" err="1" smtClean="0"/>
              <a:t>arithmetic</a:t>
            </a:r>
            <a:r>
              <a:rPr lang="it-IT" altLang="en-US" sz="1400" dirty="0" smtClean="0"/>
              <a:t> (scorrimento aritmetico a destra)</a:t>
            </a:r>
            <a:endParaRPr lang="it-IT" altLang="en-US" sz="1400" dirty="0"/>
          </a:p>
        </p:txBody>
      </p:sp>
      <p:sp>
        <p:nvSpPr>
          <p:cNvPr id="5" name="Text Box 55"/>
          <p:cNvSpPr txBox="1">
            <a:spLocks noChangeArrowheads="1"/>
          </p:cNvSpPr>
          <p:nvPr/>
        </p:nvSpPr>
        <p:spPr bwMode="auto">
          <a:xfrm>
            <a:off x="4419600" y="3840480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31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4805363" y="3840480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30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5189538" y="3840480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29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 Box 59"/>
          <p:cNvSpPr txBox="1">
            <a:spLocks noChangeArrowheads="1"/>
          </p:cNvSpPr>
          <p:nvPr/>
        </p:nvSpPr>
        <p:spPr bwMode="auto">
          <a:xfrm>
            <a:off x="5575300" y="3840480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28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Text Box 60"/>
          <p:cNvSpPr txBox="1">
            <a:spLocks noChangeArrowheads="1"/>
          </p:cNvSpPr>
          <p:nvPr/>
        </p:nvSpPr>
        <p:spPr bwMode="auto">
          <a:xfrm>
            <a:off x="5959475" y="3840480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27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Text Box 61"/>
          <p:cNvSpPr txBox="1">
            <a:spLocks noChangeArrowheads="1"/>
          </p:cNvSpPr>
          <p:nvPr/>
        </p:nvSpPr>
        <p:spPr bwMode="auto">
          <a:xfrm>
            <a:off x="7712075" y="3840480"/>
            <a:ext cx="38735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Rectangle 62"/>
          <p:cNvSpPr>
            <a:spLocks noChangeArrowheads="1"/>
          </p:cNvSpPr>
          <p:nvPr/>
        </p:nvSpPr>
        <p:spPr bwMode="auto">
          <a:xfrm>
            <a:off x="6416675" y="3840480"/>
            <a:ext cx="9144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...</a:t>
            </a:r>
            <a:endParaRPr lang="it-IT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 Box 64"/>
          <p:cNvSpPr txBox="1">
            <a:spLocks noChangeArrowheads="1"/>
          </p:cNvSpPr>
          <p:nvPr/>
        </p:nvSpPr>
        <p:spPr bwMode="auto">
          <a:xfrm>
            <a:off x="4435475" y="4359593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31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Text Box 65"/>
          <p:cNvSpPr txBox="1">
            <a:spLocks noChangeArrowheads="1"/>
          </p:cNvSpPr>
          <p:nvPr/>
        </p:nvSpPr>
        <p:spPr bwMode="auto">
          <a:xfrm>
            <a:off x="4821238" y="4359593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31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" name="Text Box 66"/>
          <p:cNvSpPr txBox="1">
            <a:spLocks noChangeArrowheads="1"/>
          </p:cNvSpPr>
          <p:nvPr/>
        </p:nvSpPr>
        <p:spPr bwMode="auto">
          <a:xfrm>
            <a:off x="5205413" y="4359593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30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" name="Text Box 67"/>
          <p:cNvSpPr txBox="1">
            <a:spLocks noChangeArrowheads="1"/>
          </p:cNvSpPr>
          <p:nvPr/>
        </p:nvSpPr>
        <p:spPr bwMode="auto">
          <a:xfrm>
            <a:off x="5591175" y="4359593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29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" name="Text Box 68"/>
          <p:cNvSpPr txBox="1">
            <a:spLocks noChangeArrowheads="1"/>
          </p:cNvSpPr>
          <p:nvPr/>
        </p:nvSpPr>
        <p:spPr bwMode="auto">
          <a:xfrm>
            <a:off x="5975350" y="4359593"/>
            <a:ext cx="457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28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" name="Text Box 69"/>
          <p:cNvSpPr txBox="1">
            <a:spLocks noChangeArrowheads="1"/>
          </p:cNvSpPr>
          <p:nvPr/>
        </p:nvSpPr>
        <p:spPr bwMode="auto">
          <a:xfrm>
            <a:off x="7727950" y="4359593"/>
            <a:ext cx="38735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" name="Rectangle 70"/>
          <p:cNvSpPr>
            <a:spLocks noChangeArrowheads="1"/>
          </p:cNvSpPr>
          <p:nvPr/>
        </p:nvSpPr>
        <p:spPr bwMode="auto">
          <a:xfrm>
            <a:off x="6432550" y="4361180"/>
            <a:ext cx="12954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...</a:t>
            </a:r>
            <a:endParaRPr lang="it-IT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" name="Line 73"/>
          <p:cNvSpPr>
            <a:spLocks noChangeShapeType="1"/>
          </p:cNvSpPr>
          <p:nvPr/>
        </p:nvSpPr>
        <p:spPr bwMode="auto">
          <a:xfrm flipH="1">
            <a:off x="203993" y="4100829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75"/>
          <p:cNvSpPr>
            <a:spLocks noChangeShapeType="1"/>
          </p:cNvSpPr>
          <p:nvPr/>
        </p:nvSpPr>
        <p:spPr bwMode="auto">
          <a:xfrm flipH="1">
            <a:off x="965993" y="4100829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76"/>
          <p:cNvSpPr>
            <a:spLocks noChangeShapeType="1"/>
          </p:cNvSpPr>
          <p:nvPr/>
        </p:nvSpPr>
        <p:spPr bwMode="auto">
          <a:xfrm flipH="1">
            <a:off x="1727993" y="4100829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77"/>
          <p:cNvSpPr>
            <a:spLocks noChangeShapeType="1"/>
          </p:cNvSpPr>
          <p:nvPr/>
        </p:nvSpPr>
        <p:spPr bwMode="auto">
          <a:xfrm flipH="1">
            <a:off x="2413793" y="4100829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79"/>
          <p:cNvSpPr>
            <a:spLocks noChangeShapeType="1"/>
          </p:cNvSpPr>
          <p:nvPr/>
        </p:nvSpPr>
        <p:spPr bwMode="auto">
          <a:xfrm>
            <a:off x="4664075" y="417385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80"/>
          <p:cNvSpPr>
            <a:spLocks noChangeShapeType="1"/>
          </p:cNvSpPr>
          <p:nvPr/>
        </p:nvSpPr>
        <p:spPr bwMode="auto">
          <a:xfrm>
            <a:off x="5045075" y="417385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Line 81"/>
          <p:cNvSpPr>
            <a:spLocks noChangeShapeType="1"/>
          </p:cNvSpPr>
          <p:nvPr/>
        </p:nvSpPr>
        <p:spPr bwMode="auto">
          <a:xfrm>
            <a:off x="5426075" y="417385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Line 82"/>
          <p:cNvSpPr>
            <a:spLocks noChangeShapeType="1"/>
          </p:cNvSpPr>
          <p:nvPr/>
        </p:nvSpPr>
        <p:spPr bwMode="auto">
          <a:xfrm>
            <a:off x="5807075" y="417385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Line 83"/>
          <p:cNvSpPr>
            <a:spLocks noChangeShapeType="1"/>
          </p:cNvSpPr>
          <p:nvPr/>
        </p:nvSpPr>
        <p:spPr bwMode="auto">
          <a:xfrm>
            <a:off x="6188075" y="417385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 Box 84"/>
          <p:cNvSpPr txBox="1">
            <a:spLocks noChangeArrowheads="1"/>
          </p:cNvSpPr>
          <p:nvPr/>
        </p:nvSpPr>
        <p:spPr bwMode="auto">
          <a:xfrm>
            <a:off x="7324725" y="3840480"/>
            <a:ext cx="38735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" name="Line 85"/>
          <p:cNvSpPr>
            <a:spLocks noChangeShapeType="1"/>
          </p:cNvSpPr>
          <p:nvPr/>
        </p:nvSpPr>
        <p:spPr bwMode="auto">
          <a:xfrm>
            <a:off x="7546975" y="417385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Line 86"/>
          <p:cNvSpPr>
            <a:spLocks noChangeShapeType="1"/>
          </p:cNvSpPr>
          <p:nvPr/>
        </p:nvSpPr>
        <p:spPr bwMode="auto">
          <a:xfrm>
            <a:off x="7915275" y="417385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Line 87"/>
          <p:cNvSpPr>
            <a:spLocks noChangeShapeType="1"/>
          </p:cNvSpPr>
          <p:nvPr/>
        </p:nvSpPr>
        <p:spPr bwMode="auto">
          <a:xfrm>
            <a:off x="4587875" y="417385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 Box 116"/>
          <p:cNvSpPr txBox="1">
            <a:spLocks noChangeArrowheads="1"/>
          </p:cNvSpPr>
          <p:nvPr/>
        </p:nvSpPr>
        <p:spPr bwMode="auto">
          <a:xfrm>
            <a:off x="356393" y="3799204"/>
            <a:ext cx="814388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 B3    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" name="Text Box 117"/>
          <p:cNvSpPr txBox="1">
            <a:spLocks noChangeArrowheads="1"/>
          </p:cNvSpPr>
          <p:nvPr/>
        </p:nvSpPr>
        <p:spPr bwMode="auto">
          <a:xfrm>
            <a:off x="1116806" y="3797617"/>
            <a:ext cx="814387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 B2    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" name="Text Box 118"/>
          <p:cNvSpPr txBox="1">
            <a:spLocks noChangeArrowheads="1"/>
          </p:cNvSpPr>
          <p:nvPr/>
        </p:nvSpPr>
        <p:spPr bwMode="auto">
          <a:xfrm>
            <a:off x="1932781" y="3797617"/>
            <a:ext cx="814387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 B1    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5" name="Text Box 119"/>
          <p:cNvSpPr txBox="1">
            <a:spLocks noChangeArrowheads="1"/>
          </p:cNvSpPr>
          <p:nvPr/>
        </p:nvSpPr>
        <p:spPr bwMode="auto">
          <a:xfrm>
            <a:off x="2745581" y="3797617"/>
            <a:ext cx="814387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 B0    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6" name="Text Box 120"/>
          <p:cNvSpPr txBox="1">
            <a:spLocks noChangeArrowheads="1"/>
          </p:cNvSpPr>
          <p:nvPr/>
        </p:nvSpPr>
        <p:spPr bwMode="auto">
          <a:xfrm>
            <a:off x="356393" y="4497704"/>
            <a:ext cx="814388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 B2    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" name="Text Box 121"/>
          <p:cNvSpPr txBox="1">
            <a:spLocks noChangeArrowheads="1"/>
          </p:cNvSpPr>
          <p:nvPr/>
        </p:nvSpPr>
        <p:spPr bwMode="auto">
          <a:xfrm>
            <a:off x="1116806" y="4496117"/>
            <a:ext cx="814387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 B1    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" name="Text Box 122"/>
          <p:cNvSpPr txBox="1">
            <a:spLocks noChangeArrowheads="1"/>
          </p:cNvSpPr>
          <p:nvPr/>
        </p:nvSpPr>
        <p:spPr bwMode="auto">
          <a:xfrm>
            <a:off x="1932781" y="4496117"/>
            <a:ext cx="814387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 B0    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9" name="Text Box 123"/>
          <p:cNvSpPr txBox="1">
            <a:spLocks noChangeArrowheads="1"/>
          </p:cNvSpPr>
          <p:nvPr/>
        </p:nvSpPr>
        <p:spPr bwMode="auto">
          <a:xfrm>
            <a:off x="2745581" y="4496117"/>
            <a:ext cx="833437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   0     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1170781" y="3278504"/>
            <a:ext cx="960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SLL8: </a:t>
            </a:r>
            <a:endParaRPr lang="it-IT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5434013" y="3292275"/>
            <a:ext cx="7970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1" dirty="0"/>
              <a:t>SRA1: </a:t>
            </a:r>
            <a:endParaRPr lang="it-IT" b="1" dirty="0"/>
          </a:p>
        </p:txBody>
      </p:sp>
      <p:sp>
        <p:nvSpPr>
          <p:cNvPr id="42" name="Rettangolo 41"/>
          <p:cNvSpPr/>
          <p:nvPr/>
        </p:nvSpPr>
        <p:spPr>
          <a:xfrm>
            <a:off x="105172" y="5052060"/>
            <a:ext cx="3655218" cy="8458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Gli</a:t>
            </a:r>
            <a:r>
              <a:rPr lang="en-US" dirty="0" smtClean="0"/>
              <a:t> 8 bit </a:t>
            </a:r>
            <a:r>
              <a:rPr lang="en-US" dirty="0" err="1" smtClean="0"/>
              <a:t>meno</a:t>
            </a:r>
            <a:r>
              <a:rPr lang="en-US" dirty="0" smtClean="0"/>
              <a:t> </a:t>
            </a:r>
            <a:r>
              <a:rPr lang="en-US" dirty="0" err="1" smtClean="0"/>
              <a:t>significativi</a:t>
            </a:r>
            <a:r>
              <a:rPr lang="en-US" dirty="0" smtClean="0"/>
              <a:t> </a:t>
            </a:r>
            <a:r>
              <a:rPr lang="en-US" dirty="0" err="1" smtClean="0"/>
              <a:t>vanno</a:t>
            </a:r>
            <a:r>
              <a:rPr lang="en-US" dirty="0" smtClean="0"/>
              <a:t> a 0</a:t>
            </a:r>
            <a:endParaRPr lang="en-US" dirty="0"/>
          </a:p>
        </p:txBody>
      </p:sp>
      <p:cxnSp>
        <p:nvCxnSpPr>
          <p:cNvPr id="44" name="Connettore 2 43"/>
          <p:cNvCxnSpPr>
            <a:endCxn id="39" idx="2"/>
          </p:cNvCxnSpPr>
          <p:nvPr/>
        </p:nvCxnSpPr>
        <p:spPr>
          <a:xfrm flipV="1">
            <a:off x="2247900" y="4810442"/>
            <a:ext cx="914400" cy="241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ttangolo 44"/>
          <p:cNvSpPr/>
          <p:nvPr/>
        </p:nvSpPr>
        <p:spPr>
          <a:xfrm>
            <a:off x="4444206" y="5052060"/>
            <a:ext cx="4174013" cy="8458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Lascia</a:t>
            </a:r>
            <a:r>
              <a:rPr lang="en-US" dirty="0" smtClean="0"/>
              <a:t> </a:t>
            </a:r>
            <a:r>
              <a:rPr lang="en-US" dirty="0" err="1" smtClean="0"/>
              <a:t>inalterato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bit </a:t>
            </a:r>
            <a:r>
              <a:rPr lang="en-US" dirty="0" err="1" smtClean="0"/>
              <a:t>piu</a:t>
            </a:r>
            <a:r>
              <a:rPr lang="en-US" dirty="0" smtClean="0"/>
              <a:t> </a:t>
            </a:r>
            <a:r>
              <a:rPr lang="en-US" dirty="0" err="1" smtClean="0"/>
              <a:t>significativo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trasla</a:t>
            </a:r>
            <a:r>
              <a:rPr lang="en-US" dirty="0" smtClean="0"/>
              <a:t> I </a:t>
            </a:r>
            <a:r>
              <a:rPr lang="en-US" dirty="0" err="1" smtClean="0"/>
              <a:t>valoro</a:t>
            </a:r>
            <a:r>
              <a:rPr lang="en-US" dirty="0" smtClean="0"/>
              <a:t> di un bit</a:t>
            </a:r>
            <a:endParaRPr lang="en-US" dirty="0"/>
          </a:p>
        </p:txBody>
      </p:sp>
      <p:pic>
        <p:nvPicPr>
          <p:cNvPr id="43" name="Audio 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79"/>
    </mc:Choice>
    <mc:Fallback>
      <p:transition spd="slow" advTm="9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127"/>
          <p:cNvSpPr txBox="1">
            <a:spLocks noChangeArrowheads="1"/>
          </p:cNvSpPr>
          <p:nvPr/>
        </p:nvSpPr>
        <p:spPr bwMode="auto">
          <a:xfrm>
            <a:off x="6477" y="619443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Come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si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incrementa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lo Stack pointer?</a:t>
            </a:r>
            <a:endParaRPr lang="it-IT" altLang="en-US" sz="2400" dirty="0" smtClean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4" name="CasellaDiTesto 76"/>
          <p:cNvSpPr txBox="1">
            <a:spLocks noChangeArrowheads="1"/>
          </p:cNvSpPr>
          <p:nvPr/>
        </p:nvSpPr>
        <p:spPr bwMode="auto">
          <a:xfrm>
            <a:off x="336550" y="1687224"/>
            <a:ext cx="51117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Porto SP sul bus B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Disabilito H  come prima.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Abilito il </a:t>
            </a:r>
            <a:r>
              <a:rPr lang="it-IT" altLang="en-US" sz="1400" dirty="0" err="1" smtClean="0"/>
              <a:t>segnazled</a:t>
            </a:r>
            <a:r>
              <a:rPr lang="it-IT" altLang="en-US" sz="1400" dirty="0" smtClean="0"/>
              <a:t> INC per incrementare di 1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No </a:t>
            </a:r>
            <a:r>
              <a:rPr lang="it-IT" altLang="en-US" sz="1400" dirty="0" err="1" smtClean="0"/>
              <a:t>shift</a:t>
            </a:r>
            <a:endParaRPr lang="it-IT" alt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Tramite il bus C salvo in SP</a:t>
            </a:r>
            <a:endParaRPr lang="it-IT" altLang="en-US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32" y="762000"/>
            <a:ext cx="191928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sellaDiTesto 76"/>
          <p:cNvSpPr txBox="1">
            <a:spLocks noChangeArrowheads="1"/>
          </p:cNvSpPr>
          <p:nvPr/>
        </p:nvSpPr>
        <p:spPr bwMode="auto">
          <a:xfrm>
            <a:off x="336550" y="3458030"/>
            <a:ext cx="5111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400" dirty="0" smtClean="0">
                <a:solidFill>
                  <a:srgbClr val="FF0000"/>
                </a:solidFill>
              </a:rPr>
              <a:t>Posso farlo? Come posso leggere e scrivere uno stesso registro nello stesso ciclo senza generare inconsistenze?</a:t>
            </a:r>
            <a:endParaRPr lang="it-IT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CasellaDiTesto 76"/>
          <p:cNvSpPr txBox="1">
            <a:spLocks noChangeArrowheads="1"/>
          </p:cNvSpPr>
          <p:nvPr/>
        </p:nvSpPr>
        <p:spPr bwMode="auto">
          <a:xfrm>
            <a:off x="237490" y="4224684"/>
            <a:ext cx="61709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400" dirty="0" smtClean="0"/>
              <a:t>Nota: lettura e scrittura sono eseguiti a </a:t>
            </a:r>
            <a:r>
              <a:rPr lang="it-IT" altLang="en-US" sz="1400" dirty="0" err="1" smtClean="0"/>
              <a:t>step</a:t>
            </a:r>
            <a:r>
              <a:rPr lang="it-IT" altLang="en-US" sz="1400" dirty="0" smtClean="0"/>
              <a:t> (Clock) diversi del ciclo: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Selezione come input  destro ALU -&gt; verso bus B</a:t>
            </a:r>
          </a:p>
          <a:p>
            <a:pPr lvl="1" indent="0"/>
            <a:r>
              <a:rPr lang="it-IT" altLang="en-US" sz="1200" dirty="0" smtClean="0"/>
              <a:t>Il valore </a:t>
            </a:r>
            <a:r>
              <a:rPr lang="it-IT" altLang="en-US" sz="1200" dirty="0" err="1" smtClean="0"/>
              <a:t>e’</a:t>
            </a:r>
            <a:r>
              <a:rPr lang="it-IT" altLang="en-US" sz="1200" dirty="0" smtClean="0"/>
              <a:t> mantenuto sul bus per tutta la durata del ciclo</a:t>
            </a:r>
          </a:p>
          <a:p>
            <a:pPr marL="228600" indent="-228600">
              <a:buFont typeface="+mj-lt"/>
              <a:buAutoNum type="arabicPeriod"/>
            </a:pPr>
            <a:r>
              <a:rPr lang="it-IT" altLang="en-US" sz="1200" dirty="0" smtClean="0"/>
              <a:t>L ALU fa le operazioni e mette il risultato sul bus C</a:t>
            </a:r>
          </a:p>
          <a:p>
            <a:pPr marL="228600" indent="-228600">
              <a:buFont typeface="+mj-lt"/>
              <a:buAutoNum type="arabicPeriod"/>
            </a:pPr>
            <a:r>
              <a:rPr lang="it-IT" altLang="en-US" sz="1200" dirty="0" smtClean="0"/>
              <a:t>Quando l’output di ALU e </a:t>
            </a:r>
            <a:r>
              <a:rPr lang="it-IT" altLang="en-US" sz="1200" dirty="0" err="1" smtClean="0"/>
              <a:t>shifter</a:t>
            </a:r>
            <a:r>
              <a:rPr lang="it-IT" altLang="en-US" sz="1200" dirty="0" smtClean="0"/>
              <a:t> sono stabili un segnale di clock da inizio alla memorizzazione.</a:t>
            </a:r>
          </a:p>
          <a:p>
            <a:pPr marL="342900" indent="-342900">
              <a:buFont typeface="+mj-lt"/>
              <a:buAutoNum type="arabicPeriod"/>
            </a:pPr>
            <a:endParaRPr lang="it-IT" alt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put penna 7"/>
              <p14:cNvContentPartPr/>
              <p14:nvPr/>
            </p14:nvContentPartPr>
            <p14:xfrm>
              <a:off x="7080120" y="2882880"/>
              <a:ext cx="584640" cy="32040"/>
            </p14:xfrm>
          </p:contentPart>
        </mc:Choice>
        <mc:Fallback>
          <p:pic>
            <p:nvPicPr>
              <p:cNvPr id="8" name="Input penna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280" y="2819520"/>
                <a:ext cx="616320" cy="1591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4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565"/>
    </mc:Choice>
    <mc:Fallback>
      <p:transition spd="slow" advTm="215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5" name="Rectangle 6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5334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registri</a:t>
            </a:r>
            <a:endParaRPr lang="it-IT" altLang="en-US" sz="2400" dirty="0" smtClean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" y="1816165"/>
            <a:ext cx="5294369" cy="1803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0134"/>
            <a:ext cx="5294369" cy="1878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46" y="1816163"/>
            <a:ext cx="3534727" cy="443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85" y="5056823"/>
            <a:ext cx="740588" cy="119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49400"/>
      </p:ext>
    </p:extLst>
  </p:cSld>
  <p:clrMapOvr>
    <a:masterClrMapping/>
  </p:clrMapOvr>
  <p:transition advTm="652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23" name="Text Box 2071"/>
          <p:cNvSpPr txBox="1">
            <a:spLocks noChangeArrowheads="1"/>
          </p:cNvSpPr>
          <p:nvPr/>
        </p:nvSpPr>
        <p:spPr bwMode="auto">
          <a:xfrm>
            <a:off x="2378075" y="7100570"/>
            <a:ext cx="11763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Input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Enable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(= fetch)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9224" name="Text Box 2072"/>
          <p:cNvSpPr txBox="1">
            <a:spLocks noChangeArrowheads="1"/>
          </p:cNvSpPr>
          <p:nvPr/>
        </p:nvSpPr>
        <p:spPr bwMode="auto">
          <a:xfrm>
            <a:off x="3419475" y="7116445"/>
            <a:ext cx="1158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Output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Enable1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9229" name="Text Box 2077"/>
          <p:cNvSpPr txBox="1">
            <a:spLocks noChangeArrowheads="1"/>
          </p:cNvSpPr>
          <p:nvPr/>
        </p:nvSpPr>
        <p:spPr bwMode="auto">
          <a:xfrm>
            <a:off x="4479925" y="7116445"/>
            <a:ext cx="1158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Output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Enable2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48" name="Rectangle 208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94494" y="343535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registri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: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Comunicare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con la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memoria</a:t>
            </a:r>
            <a:endParaRPr lang="it-IT" altLang="en-US" dirty="0" smtClean="0"/>
          </a:p>
        </p:txBody>
      </p:sp>
      <p:sp>
        <p:nvSpPr>
          <p:cNvPr id="2" name="Rettangolo 1"/>
          <p:cNvSpPr/>
          <p:nvPr/>
        </p:nvSpPr>
        <p:spPr>
          <a:xfrm>
            <a:off x="161923" y="1234202"/>
            <a:ext cx="8464551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La </a:t>
            </a:r>
            <a:r>
              <a:rPr lang="it-IT" b="1" dirty="0"/>
              <a:t>CPU ha due modi per comunicare con la memoria</a:t>
            </a:r>
            <a:r>
              <a:rPr lang="it-IT" dirty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Una </a:t>
            </a:r>
            <a:r>
              <a:rPr lang="it-IT" dirty="0"/>
              <a:t>porta da 32 bit per la lettura/scrittura dei dati del livello ISA. La porta viene controllata da due </a:t>
            </a:r>
            <a:r>
              <a:rPr lang="it-IT" dirty="0" smtClean="0"/>
              <a:t>registri:</a:t>
            </a:r>
            <a:br>
              <a:rPr lang="it-IT" dirty="0" smtClean="0"/>
            </a:br>
            <a:endParaRPr lang="it-IT" dirty="0" smtClean="0"/>
          </a:p>
          <a:p>
            <a:pPr marL="800100" lvl="1" indent="-342900">
              <a:buFont typeface="+mj-lt"/>
              <a:buAutoNum type="alphaLcParenR"/>
            </a:pPr>
            <a:r>
              <a:rPr lang="it-IT" sz="1400" b="1" dirty="0" smtClean="0"/>
              <a:t>MAR</a:t>
            </a:r>
            <a:r>
              <a:rPr lang="it-IT" sz="1400" dirty="0" smtClean="0"/>
              <a:t>(Memory </a:t>
            </a:r>
            <a:r>
              <a:rPr lang="it-IT" sz="1400" dirty="0" err="1" smtClean="0"/>
              <a:t>Address</a:t>
            </a:r>
            <a:r>
              <a:rPr lang="it-IT" sz="1400" dirty="0" smtClean="0"/>
              <a:t> </a:t>
            </a:r>
            <a:r>
              <a:rPr lang="it-IT" sz="1400" dirty="0" err="1" smtClean="0"/>
              <a:t>Register</a:t>
            </a:r>
            <a:r>
              <a:rPr lang="it-IT" sz="1400" dirty="0" smtClean="0"/>
              <a:t>) specifica </a:t>
            </a:r>
            <a:br>
              <a:rPr lang="it-IT" sz="1400" dirty="0" smtClean="0"/>
            </a:br>
            <a:r>
              <a:rPr lang="it-IT" sz="1400" b="1" dirty="0" smtClean="0"/>
              <a:t>l’indirizzo di memoria </a:t>
            </a:r>
            <a:r>
              <a:rPr lang="it-IT" sz="1400" dirty="0" smtClean="0"/>
              <a:t>in cui si desidera </a:t>
            </a:r>
            <a:br>
              <a:rPr lang="it-IT" sz="1400" dirty="0" smtClean="0"/>
            </a:br>
            <a:r>
              <a:rPr lang="it-IT" sz="1400" dirty="0" smtClean="0"/>
              <a:t>leggere o scrivere una parola. </a:t>
            </a:r>
            <a:r>
              <a:rPr lang="it-IT" sz="1600" dirty="0" smtClean="0"/>
              <a:t/>
            </a:r>
            <a:br>
              <a:rPr lang="it-IT" sz="1600" dirty="0" smtClean="0"/>
            </a:br>
            <a:r>
              <a:rPr lang="it-IT" sz="1600" dirty="0" smtClean="0"/>
              <a:t>(</a:t>
            </a:r>
            <a:r>
              <a:rPr lang="en-GB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L’indirizzo</a:t>
            </a:r>
            <a: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deve</a:t>
            </a:r>
            <a: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shiftato</a:t>
            </a:r>
            <a: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due bit a </a:t>
            </a:r>
            <a:r>
              <a:rPr lang="en-GB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sinistra</a:t>
            </a:r>
            <a: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prima di </a:t>
            </a:r>
            <a:r>
              <a:rPr lang="en-GB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avviato</a:t>
            </a:r>
            <a: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sul</a:t>
            </a:r>
            <a:r>
              <a:rPr lang="en-GB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bus per la RAM </a:t>
            </a:r>
            <a:r>
              <a:rPr lang="en-GB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it-IT" dirty="0" smtClean="0"/>
          </a:p>
          <a:p>
            <a:pPr lvl="1"/>
            <a:endParaRPr lang="it-IT" dirty="0" smtClean="0"/>
          </a:p>
          <a:p>
            <a:pPr marL="800100" lvl="1" indent="-342900">
              <a:buFont typeface="+mj-lt"/>
              <a:buAutoNum type="alphaLcParenR" startAt="2"/>
            </a:pPr>
            <a:r>
              <a:rPr lang="it-IT" sz="1600" b="1" dirty="0" smtClean="0"/>
              <a:t>MDR</a:t>
            </a:r>
            <a:r>
              <a:rPr lang="it-IT" sz="1600" dirty="0" smtClean="0"/>
              <a:t>(Memory </a:t>
            </a:r>
            <a:r>
              <a:rPr lang="it-IT" sz="1600" dirty="0"/>
              <a:t>Data </a:t>
            </a:r>
            <a:r>
              <a:rPr lang="it-IT" sz="1600" dirty="0" err="1"/>
              <a:t>Register</a:t>
            </a:r>
            <a:r>
              <a:rPr lang="it-IT" sz="1600" dirty="0"/>
              <a:t>) ospita </a:t>
            </a:r>
            <a:r>
              <a:rPr lang="it-IT" sz="1600" dirty="0" smtClean="0"/>
              <a:t/>
            </a:r>
            <a:br>
              <a:rPr lang="it-IT" sz="1600" dirty="0" smtClean="0"/>
            </a:br>
            <a:r>
              <a:rPr lang="it-IT" sz="1600" b="1" dirty="0" smtClean="0"/>
              <a:t>la </a:t>
            </a:r>
            <a:r>
              <a:rPr lang="it-IT" sz="1600" b="1" dirty="0"/>
              <a:t>parola</a:t>
            </a:r>
            <a:r>
              <a:rPr lang="it-IT" sz="1600" dirty="0"/>
              <a:t>(32 bit) che sarà letta o scritta </a:t>
            </a:r>
            <a:r>
              <a:rPr lang="it-IT" sz="1600" dirty="0" smtClean="0"/>
              <a:t/>
            </a:r>
            <a:br>
              <a:rPr lang="it-IT" sz="1600" dirty="0" smtClean="0"/>
            </a:br>
            <a:r>
              <a:rPr lang="it-IT" sz="1600" dirty="0" smtClean="0"/>
              <a:t>all’indirizzo </a:t>
            </a:r>
            <a:r>
              <a:rPr lang="it-IT" sz="1600" dirty="0"/>
              <a:t>di memoria specificato da MAR</a:t>
            </a:r>
            <a:r>
              <a:rPr lang="it-IT" dirty="0"/>
              <a:t>. </a:t>
            </a:r>
          </a:p>
          <a:p>
            <a:pPr marL="800100" lvl="1" indent="-342900">
              <a:buFont typeface="+mj-lt"/>
              <a:buAutoNum type="alphaLcParenR" startAt="2"/>
            </a:pPr>
            <a:endParaRPr lang="it-IT" dirty="0" smtClean="0"/>
          </a:p>
          <a:p>
            <a:pPr lvl="1"/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1600" b="1" dirty="0" smtClean="0"/>
              <a:t>Una </a:t>
            </a:r>
            <a:r>
              <a:rPr lang="it-IT" sz="1600" b="1" dirty="0"/>
              <a:t>porta da 8 bit per leggere (solo lettura!) </a:t>
            </a:r>
            <a:r>
              <a:rPr lang="it-IT" sz="1600" b="1" dirty="0" smtClean="0"/>
              <a:t/>
            </a:r>
            <a:br>
              <a:rPr lang="it-IT" sz="1600" b="1" dirty="0" smtClean="0"/>
            </a:br>
            <a:r>
              <a:rPr lang="it-IT" sz="1600" dirty="0" smtClean="0"/>
              <a:t>il </a:t>
            </a:r>
            <a:r>
              <a:rPr lang="it-IT" sz="1600" dirty="0"/>
              <a:t>programma eseguibile </a:t>
            </a:r>
            <a:r>
              <a:rPr lang="it-IT" sz="1600" dirty="0" smtClean="0"/>
              <a:t/>
            </a:r>
            <a:br>
              <a:rPr lang="it-IT" sz="1600" dirty="0" smtClean="0"/>
            </a:br>
            <a:r>
              <a:rPr lang="it-IT" sz="1600" dirty="0" smtClean="0"/>
              <a:t>(</a:t>
            </a:r>
            <a:r>
              <a:rPr lang="it-IT" sz="1600" b="1" dirty="0" err="1" smtClean="0"/>
              <a:t>fetch</a:t>
            </a:r>
            <a:r>
              <a:rPr lang="it-IT" sz="1600" b="1" dirty="0" smtClean="0"/>
              <a:t> delle </a:t>
            </a:r>
            <a:r>
              <a:rPr lang="it-IT" sz="1600" b="1" dirty="0"/>
              <a:t>istruzioni ISA</a:t>
            </a:r>
            <a:r>
              <a:rPr lang="it-IT" sz="1600" dirty="0"/>
              <a:t>). 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grpSp>
        <p:nvGrpSpPr>
          <p:cNvPr id="38" name="Gruppo 37"/>
          <p:cNvGrpSpPr/>
          <p:nvPr/>
        </p:nvGrpSpPr>
        <p:grpSpPr>
          <a:xfrm>
            <a:off x="4899660" y="2156543"/>
            <a:ext cx="4002531" cy="1505963"/>
            <a:chOff x="731188" y="1374848"/>
            <a:chExt cx="4586432" cy="2550328"/>
          </a:xfrm>
        </p:grpSpPr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2558545" y="1884022"/>
              <a:ext cx="2759075" cy="521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 flipV="1">
              <a:off x="1578156" y="2390572"/>
              <a:ext cx="972725" cy="3303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Line 8"/>
            <p:cNvSpPr>
              <a:spLocks noChangeShapeType="1"/>
            </p:cNvSpPr>
            <p:nvPr/>
          </p:nvSpPr>
          <p:spPr bwMode="auto">
            <a:xfrm flipH="1">
              <a:off x="1712681" y="1932021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Text Box 9"/>
            <p:cNvSpPr txBox="1">
              <a:spLocks noChangeArrowheads="1"/>
            </p:cNvSpPr>
            <p:nvPr/>
          </p:nvSpPr>
          <p:spPr bwMode="auto">
            <a:xfrm>
              <a:off x="829092" y="2408195"/>
              <a:ext cx="1011991" cy="521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Bus C</a:t>
              </a:r>
              <a:endPara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3" name="Text Box 10"/>
            <p:cNvSpPr txBox="1">
              <a:spLocks noChangeArrowheads="1"/>
            </p:cNvSpPr>
            <p:nvPr/>
          </p:nvSpPr>
          <p:spPr bwMode="auto">
            <a:xfrm>
              <a:off x="731188" y="1374848"/>
              <a:ext cx="1245626" cy="886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sz="1400" dirty="0" err="1" smtClean="0">
                  <a:solidFill>
                    <a:srgbClr val="00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Memoria</a:t>
              </a:r>
              <a:r>
                <a:rPr lang="en-GB" sz="1400" dirty="0" smtClean="0">
                  <a:solidFill>
                    <a:srgbClr val="00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br>
                <a:rPr lang="en-GB" sz="1400" dirty="0" smtClean="0">
                  <a:solidFill>
                    <a:srgbClr val="00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</a:br>
              <a:r>
                <a:rPr lang="en-GB" sz="1400" dirty="0" smtClean="0">
                  <a:solidFill>
                    <a:srgbClr val="00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RAM</a:t>
              </a:r>
              <a:endParaRPr lang="it-IT" sz="1400" i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4" name="Line 11"/>
            <p:cNvSpPr>
              <a:spLocks noChangeShapeType="1"/>
            </p:cNvSpPr>
            <p:nvPr/>
          </p:nvSpPr>
          <p:spPr bwMode="auto">
            <a:xfrm flipV="1">
              <a:off x="2675230" y="2449272"/>
              <a:ext cx="0" cy="609601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Line 12"/>
            <p:cNvSpPr>
              <a:spLocks noChangeShapeType="1"/>
            </p:cNvSpPr>
            <p:nvPr/>
          </p:nvSpPr>
          <p:spPr bwMode="auto">
            <a:xfrm flipV="1">
              <a:off x="3650217" y="2514600"/>
              <a:ext cx="0" cy="609601"/>
            </a:xfrm>
            <a:prstGeom prst="line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2173960" y="3019220"/>
              <a:ext cx="779194" cy="886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Input</a:t>
              </a:r>
            </a:p>
            <a:p>
              <a:pPr>
                <a:defRPr/>
              </a:pP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Enable</a:t>
              </a:r>
              <a:endPara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166369" y="3039110"/>
              <a:ext cx="1869476" cy="886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Output</a:t>
              </a:r>
            </a:p>
            <a:p>
              <a:pPr>
                <a:defRPr/>
              </a:pPr>
              <a:r>
                <a:rPr lang="en-GB" sz="140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Enable(Read/Write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endPara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8" name="Text Box 31"/>
            <p:cNvSpPr txBox="1">
              <a:spLocks noChangeArrowheads="1"/>
            </p:cNvSpPr>
            <p:nvPr/>
          </p:nvSpPr>
          <p:spPr bwMode="auto">
            <a:xfrm>
              <a:off x="3496206" y="1839989"/>
              <a:ext cx="632245" cy="52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MAR</a:t>
              </a:r>
              <a:endParaRPr lang="it-IT" sz="1400" b="1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686" y="2005492"/>
            <a:ext cx="242009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7329964" y="1859280"/>
            <a:ext cx="846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32 bit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51" name="Gruppo 50"/>
          <p:cNvGrpSpPr/>
          <p:nvPr/>
        </p:nvGrpSpPr>
        <p:grpSpPr>
          <a:xfrm>
            <a:off x="4675799" y="3627120"/>
            <a:ext cx="4109164" cy="1481755"/>
            <a:chOff x="400323" y="3962400"/>
            <a:chExt cx="6424703" cy="2286030"/>
          </a:xfrm>
        </p:grpSpPr>
        <p:sp>
          <p:nvSpPr>
            <p:cNvPr id="52" name="Rectangle 15"/>
            <p:cNvSpPr>
              <a:spLocks noChangeArrowheads="1"/>
            </p:cNvSpPr>
            <p:nvPr/>
          </p:nvSpPr>
          <p:spPr bwMode="auto">
            <a:xfrm>
              <a:off x="2225674" y="4358325"/>
              <a:ext cx="2733596" cy="427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it-IT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Line 17"/>
            <p:cNvSpPr>
              <a:spLocks noChangeShapeType="1"/>
            </p:cNvSpPr>
            <p:nvPr/>
          </p:nvSpPr>
          <p:spPr bwMode="auto">
            <a:xfrm>
              <a:off x="1426534" y="4481902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Line 18"/>
            <p:cNvSpPr>
              <a:spLocks noChangeShapeType="1"/>
            </p:cNvSpPr>
            <p:nvPr/>
          </p:nvSpPr>
          <p:spPr bwMode="auto">
            <a:xfrm>
              <a:off x="4959271" y="4648200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 Box 19"/>
            <p:cNvSpPr txBox="1">
              <a:spLocks noChangeArrowheads="1"/>
            </p:cNvSpPr>
            <p:nvPr/>
          </p:nvSpPr>
          <p:spPr bwMode="auto">
            <a:xfrm>
              <a:off x="400323" y="3962400"/>
              <a:ext cx="1188490" cy="7122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 dirty="0" err="1">
                  <a:solidFill>
                    <a:srgbClr val="00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Memoria</a:t>
              </a:r>
              <a:endParaRPr lang="en-GB" sz="12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>
                <a:defRPr/>
              </a:pPr>
              <a:r>
                <a:rPr lang="en-GB" sz="1200" dirty="0">
                  <a:solidFill>
                    <a:srgbClr val="00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RAM</a:t>
              </a:r>
              <a:endParaRPr lang="it-IT" sz="12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auto">
            <a:xfrm>
              <a:off x="5797471" y="4441827"/>
              <a:ext cx="825076" cy="42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dirty="0">
                  <a:solidFill>
                    <a:srgbClr val="6600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Bus B</a:t>
              </a:r>
              <a:endParaRPr lang="it-IT" sz="1200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57" name="Line 21"/>
            <p:cNvSpPr>
              <a:spLocks noChangeShapeType="1"/>
            </p:cNvSpPr>
            <p:nvPr/>
          </p:nvSpPr>
          <p:spPr bwMode="auto">
            <a:xfrm flipV="1">
              <a:off x="2378075" y="4717879"/>
              <a:ext cx="0" cy="609599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Line 22"/>
            <p:cNvSpPr>
              <a:spLocks noChangeShapeType="1"/>
            </p:cNvSpPr>
            <p:nvPr/>
          </p:nvSpPr>
          <p:spPr bwMode="auto">
            <a:xfrm flipH="1" flipV="1">
              <a:off x="4106661" y="4717879"/>
              <a:ext cx="78799" cy="586212"/>
            </a:xfrm>
            <a:prstGeom prst="line">
              <a:avLst/>
            </a:prstGeom>
            <a:noFill/>
            <a:ln w="19050">
              <a:solidFill>
                <a:srgbClr val="660033"/>
              </a:solidFill>
              <a:round/>
              <a:headEnd/>
              <a:tailEnd type="triangl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it-IT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1841500" y="5251280"/>
              <a:ext cx="1070694" cy="99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Input</a:t>
              </a:r>
            </a:p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Enable1</a:t>
              </a:r>
            </a:p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(Bus C)</a:t>
              </a:r>
              <a:endParaRPr lang="it-IT" sz="12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3939024" y="5246200"/>
              <a:ext cx="1070694" cy="99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Output</a:t>
              </a:r>
            </a:p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Enable1</a:t>
              </a:r>
            </a:p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(Bus B)</a:t>
              </a:r>
              <a:endParaRPr lang="it-IT" sz="12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1" name="Rectangle 25"/>
            <p:cNvSpPr>
              <a:spLocks noChangeArrowheads="1"/>
            </p:cNvSpPr>
            <p:nvPr/>
          </p:nvSpPr>
          <p:spPr bwMode="auto">
            <a:xfrm>
              <a:off x="1676400" y="4358323"/>
              <a:ext cx="288828" cy="42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Line 28"/>
            <p:cNvSpPr>
              <a:spLocks noChangeShapeType="1"/>
            </p:cNvSpPr>
            <p:nvPr/>
          </p:nvSpPr>
          <p:spPr bwMode="auto">
            <a:xfrm flipH="1" flipV="1">
              <a:off x="4889956" y="4740211"/>
              <a:ext cx="282912" cy="563880"/>
            </a:xfrm>
            <a:prstGeom prst="line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 type="triangl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it-IT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Text Box 29"/>
            <p:cNvSpPr txBox="1">
              <a:spLocks noChangeArrowheads="1"/>
            </p:cNvSpPr>
            <p:nvPr/>
          </p:nvSpPr>
          <p:spPr bwMode="auto">
            <a:xfrm>
              <a:off x="5172869" y="5246198"/>
              <a:ext cx="1652157" cy="71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Output</a:t>
              </a:r>
            </a:p>
            <a:p>
              <a:pPr>
                <a:defRPr/>
              </a:pPr>
              <a:r>
                <a:rPr lang="en-GB" sz="120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Enable2(W/R)</a:t>
              </a:r>
              <a:endPara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4" name="Text Box 32"/>
            <p:cNvSpPr txBox="1">
              <a:spLocks noChangeArrowheads="1"/>
            </p:cNvSpPr>
            <p:nvPr/>
          </p:nvSpPr>
          <p:spPr bwMode="auto">
            <a:xfrm>
              <a:off x="3135163" y="4313237"/>
              <a:ext cx="772444" cy="42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MDR</a:t>
              </a:r>
              <a:endParaRPr lang="it-IT" sz="12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5" name="Line 33"/>
            <p:cNvSpPr>
              <a:spLocks noChangeShapeType="1"/>
            </p:cNvSpPr>
            <p:nvPr/>
          </p:nvSpPr>
          <p:spPr bwMode="auto">
            <a:xfrm flipV="1">
              <a:off x="1459608" y="4846638"/>
              <a:ext cx="800992" cy="31242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it-IT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Text Box 34"/>
            <p:cNvSpPr txBox="1">
              <a:spLocks noChangeArrowheads="1"/>
            </p:cNvSpPr>
            <p:nvPr/>
          </p:nvSpPr>
          <p:spPr bwMode="auto">
            <a:xfrm>
              <a:off x="540444" y="4960621"/>
              <a:ext cx="822570" cy="4273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Bus C</a:t>
              </a:r>
              <a:endParaRPr lang="it-IT" sz="12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7" name="Line 35"/>
            <p:cNvSpPr>
              <a:spLocks noChangeShapeType="1"/>
            </p:cNvSpPr>
            <p:nvPr/>
          </p:nvSpPr>
          <p:spPr bwMode="auto">
            <a:xfrm flipV="1">
              <a:off x="2956877" y="4717879"/>
              <a:ext cx="0" cy="609599"/>
            </a:xfrm>
            <a:prstGeom prst="line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" name="Text Box 36"/>
            <p:cNvSpPr txBox="1">
              <a:spLocks noChangeArrowheads="1"/>
            </p:cNvSpPr>
            <p:nvPr/>
          </p:nvSpPr>
          <p:spPr bwMode="auto">
            <a:xfrm>
              <a:off x="2749549" y="5246200"/>
              <a:ext cx="1435913" cy="99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Input</a:t>
              </a:r>
            </a:p>
            <a:p>
              <a:pPr>
                <a:defRPr/>
              </a:pPr>
              <a:r>
                <a:rPr lang="en-GB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Enable2</a:t>
              </a:r>
            </a:p>
            <a:p>
              <a:pPr>
                <a:defRPr/>
              </a:pPr>
              <a:r>
                <a:rPr lang="en-GB" sz="120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lang="en-GB" sz="1200" dirty="0" err="1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mem</a:t>
              </a:r>
              <a:r>
                <a:rPr lang="en-GB" sz="120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read)</a:t>
              </a:r>
              <a:endParaRPr lang="it-IT" sz="12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100" y="5105582"/>
            <a:ext cx="3608790" cy="167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9355698"/>
      </p:ext>
    </p:extLst>
  </p:cSld>
  <p:clrMapOvr>
    <a:masterClrMapping/>
  </p:clrMapOvr>
  <p:transition advTm="1371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2086"/>
          <p:cNvSpPr txBox="1">
            <a:spLocks noChangeArrowheads="1"/>
          </p:cNvSpPr>
          <p:nvPr/>
        </p:nvSpPr>
        <p:spPr bwMode="auto">
          <a:xfrm>
            <a:off x="394494" y="343535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registri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: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Comunicare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con la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memoria</a:t>
            </a:r>
            <a:endParaRPr lang="it-IT" altLang="en-US" dirty="0" smtClean="0"/>
          </a:p>
        </p:txBody>
      </p:sp>
      <p:sp>
        <p:nvSpPr>
          <p:cNvPr id="4" name="Rettangolo 3"/>
          <p:cNvSpPr/>
          <p:nvPr/>
        </p:nvSpPr>
        <p:spPr>
          <a:xfrm>
            <a:off x="144780" y="1205806"/>
            <a:ext cx="8092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La </a:t>
            </a:r>
            <a:r>
              <a:rPr lang="it-IT" b="1" dirty="0"/>
              <a:t>porta da 8 bit per leggere </a:t>
            </a:r>
            <a:r>
              <a:rPr lang="it-IT" dirty="0" smtClean="0"/>
              <a:t>il </a:t>
            </a:r>
            <a:r>
              <a:rPr lang="it-IT" dirty="0"/>
              <a:t>programma eseguibile </a:t>
            </a:r>
            <a:r>
              <a:rPr lang="it-IT" dirty="0" smtClean="0"/>
              <a:t> (</a:t>
            </a:r>
            <a:r>
              <a:rPr lang="it-IT" b="1" dirty="0" err="1"/>
              <a:t>fetch</a:t>
            </a:r>
            <a:r>
              <a:rPr lang="it-IT" b="1" dirty="0"/>
              <a:t> delle istruzioni ISA</a:t>
            </a:r>
            <a:r>
              <a:rPr lang="it-IT" dirty="0"/>
              <a:t>).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00" y="3618485"/>
            <a:ext cx="4532280" cy="210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tangolo 5"/>
          <p:cNvSpPr/>
          <p:nvPr/>
        </p:nvSpPr>
        <p:spPr>
          <a:xfrm>
            <a:off x="236220" y="1502761"/>
            <a:ext cx="6751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è </a:t>
            </a:r>
            <a:r>
              <a:rPr lang="it-IT" dirty="0"/>
              <a:t>controllata da 2 </a:t>
            </a:r>
            <a:r>
              <a:rPr lang="it-IT" dirty="0" smtClean="0"/>
              <a:t>registri: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 smtClean="0"/>
              <a:t>PC (Program </a:t>
            </a:r>
            <a:r>
              <a:rPr lang="it-IT" b="1" dirty="0" err="1" smtClean="0"/>
              <a:t>Counter</a:t>
            </a:r>
            <a:r>
              <a:rPr lang="it-IT" b="1" dirty="0" smtClean="0"/>
              <a:t>)</a:t>
            </a:r>
            <a:r>
              <a:rPr lang="it-IT" dirty="0" smtClean="0"/>
              <a:t> </a:t>
            </a:r>
            <a:r>
              <a:rPr lang="it-IT" dirty="0"/>
              <a:t>è un registro a 32 bit che indica l’indirizzo di </a:t>
            </a:r>
            <a:r>
              <a:rPr lang="it-IT" dirty="0" smtClean="0"/>
              <a:t>memoria della </a:t>
            </a:r>
            <a:r>
              <a:rPr lang="it-IT" dirty="0"/>
              <a:t>prossima istruzione ISA da caricare (</a:t>
            </a:r>
            <a:r>
              <a:rPr lang="it-IT" dirty="0" err="1"/>
              <a:t>fetch</a:t>
            </a:r>
            <a:r>
              <a:rPr lang="it-IT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 smtClean="0"/>
              <a:t>MBR(Memory </a:t>
            </a:r>
            <a:r>
              <a:rPr lang="it-IT" b="1" dirty="0"/>
              <a:t>Byte </a:t>
            </a:r>
            <a:r>
              <a:rPr lang="it-IT" b="1" dirty="0" err="1"/>
              <a:t>Register</a:t>
            </a:r>
            <a:r>
              <a:rPr lang="it-IT" b="1" dirty="0"/>
              <a:t>) </a:t>
            </a:r>
            <a:r>
              <a:rPr lang="it-IT" dirty="0"/>
              <a:t>contiene il byte letto dalla memoria durante il </a:t>
            </a:r>
            <a:r>
              <a:rPr lang="it-IT" dirty="0" err="1"/>
              <a:t>fetch</a:t>
            </a:r>
            <a:r>
              <a:rPr lang="it-IT" dirty="0"/>
              <a:t>. </a:t>
            </a:r>
          </a:p>
        </p:txBody>
      </p:sp>
      <p:sp>
        <p:nvSpPr>
          <p:cNvPr id="7" name="Rettangolo 6"/>
          <p:cNvSpPr/>
          <p:nvPr/>
        </p:nvSpPr>
        <p:spPr>
          <a:xfrm>
            <a:off x="4960620" y="3426539"/>
            <a:ext cx="37109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smtClean="0"/>
              <a:t>NOTE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MBR </a:t>
            </a:r>
            <a:r>
              <a:rPr lang="it-IT" dirty="0"/>
              <a:t>è in realtà un registro a 32 bit, pertanto il byte letto viene memorizzato negli 8bit meno significativi.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b="1" dirty="0" smtClean="0"/>
              <a:t>In </a:t>
            </a:r>
            <a:r>
              <a:rPr lang="it-IT" b="1" dirty="0"/>
              <a:t>generale tutti i registri della nostra CPU vengono controllati da uno o due segnali di controllo.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489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37"/>
    </mc:Choice>
    <mc:Fallback>
      <p:transition spd="slow" advTm="59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86"/>
          <p:cNvSpPr txBox="1">
            <a:spLocks noChangeArrowheads="1"/>
          </p:cNvSpPr>
          <p:nvPr/>
        </p:nvSpPr>
        <p:spPr bwMode="auto">
          <a:xfrm>
            <a:off x="394494" y="534035"/>
            <a:ext cx="7772400" cy="84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Osservazioni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sui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registri</a:t>
            </a:r>
            <a:endParaRPr lang="it-IT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" y="1189005"/>
            <a:ext cx="4294588" cy="5440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4874323"/>
            <a:ext cx="878924" cy="168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tangolo 3"/>
          <p:cNvSpPr/>
          <p:nvPr/>
        </p:nvSpPr>
        <p:spPr>
          <a:xfrm>
            <a:off x="4747260" y="1666446"/>
            <a:ext cx="4251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freccia vuota: </a:t>
            </a:r>
            <a:r>
              <a:rPr lang="it-IT" dirty="0"/>
              <a:t>indica </a:t>
            </a:r>
            <a:r>
              <a:rPr lang="it-IT" dirty="0" smtClean="0"/>
              <a:t>l’</a:t>
            </a:r>
            <a:r>
              <a:rPr lang="it-IT" b="1" dirty="0" smtClean="0"/>
              <a:t>output </a:t>
            </a:r>
            <a:r>
              <a:rPr lang="it-IT" dirty="0" smtClean="0"/>
              <a:t>del </a:t>
            </a:r>
            <a:r>
              <a:rPr lang="it-IT" dirty="0"/>
              <a:t>registro sul bus B </a:t>
            </a: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freccia </a:t>
            </a:r>
            <a:r>
              <a:rPr lang="it-IT" b="1" dirty="0"/>
              <a:t>piena </a:t>
            </a:r>
            <a:r>
              <a:rPr lang="it-IT" dirty="0"/>
              <a:t>indica il </a:t>
            </a:r>
            <a:r>
              <a:rPr lang="it-IT" b="1" dirty="0"/>
              <a:t>caricamento</a:t>
            </a:r>
            <a:r>
              <a:rPr lang="it-IT" dirty="0"/>
              <a:t>(input) dal bus C.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MAR </a:t>
            </a:r>
            <a:r>
              <a:rPr lang="it-IT" b="1" dirty="0"/>
              <a:t>non è collegato con il bus </a:t>
            </a:r>
            <a:r>
              <a:rPr lang="it-IT" b="1" dirty="0" smtClean="0"/>
              <a:t>B: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non </a:t>
            </a:r>
            <a:r>
              <a:rPr lang="it-IT" dirty="0"/>
              <a:t>necessita del corrispondente segnale di abilitazione.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stesso </a:t>
            </a:r>
            <a:r>
              <a:rPr lang="it-IT" b="1" dirty="0"/>
              <a:t>dicasi per H </a:t>
            </a:r>
            <a:r>
              <a:rPr lang="it-IT" dirty="0"/>
              <a:t>il cui output può essere diretto solo verso l’ALU.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MBR </a:t>
            </a:r>
            <a:r>
              <a:rPr lang="it-IT" b="1" dirty="0"/>
              <a:t>non può essere caricato dal bus C </a:t>
            </a:r>
            <a:r>
              <a:rPr lang="it-IT" dirty="0"/>
              <a:t>è quindi è privo del corrispondente segnale di controllo (freccia piena).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7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61"/>
    </mc:Choice>
    <mc:Fallback>
      <p:transition spd="slow" advTm="110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/>
          <p:cNvGrpSpPr/>
          <p:nvPr/>
        </p:nvGrpSpPr>
        <p:grpSpPr>
          <a:xfrm>
            <a:off x="5788324" y="1148396"/>
            <a:ext cx="5894879" cy="1419225"/>
            <a:chOff x="357188" y="1431607"/>
            <a:chExt cx="5894879" cy="1419225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88" y="1550670"/>
              <a:ext cx="4086225" cy="118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e 2"/>
            <p:cNvSpPr/>
            <p:nvPr/>
          </p:nvSpPr>
          <p:spPr>
            <a:xfrm>
              <a:off x="762000" y="1714500"/>
              <a:ext cx="2362200" cy="66294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167" y="1431607"/>
              <a:ext cx="3009900" cy="141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Rectangle 2086"/>
          <p:cNvSpPr txBox="1">
            <a:spLocks noChangeArrowheads="1"/>
          </p:cNvSpPr>
          <p:nvPr/>
        </p:nvSpPr>
        <p:spPr bwMode="auto">
          <a:xfrm>
            <a:off x="394494" y="534035"/>
            <a:ext cx="7772400" cy="84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Osservazioni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sui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registri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: MBR</a:t>
            </a:r>
            <a:endParaRPr lang="it-IT" altLang="en-US" dirty="0" smtClean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4" y="1486895"/>
            <a:ext cx="5233479" cy="25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Connettore 2 8"/>
          <p:cNvCxnSpPr/>
          <p:nvPr/>
        </p:nvCxnSpPr>
        <p:spPr>
          <a:xfrm>
            <a:off x="6650966" y="1891728"/>
            <a:ext cx="707366" cy="472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8" y="2024982"/>
            <a:ext cx="4551316" cy="67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8" y="2941580"/>
            <a:ext cx="4546704" cy="70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00" y="3902571"/>
            <a:ext cx="4532280" cy="210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73" y="4952631"/>
            <a:ext cx="2757811" cy="102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55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54"/>
    </mc:Choice>
    <mc:Fallback>
      <p:transition spd="slow" advTm="52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2086"/>
          <p:cNvSpPr txBox="1">
            <a:spLocks noChangeArrowheads="1"/>
          </p:cNvSpPr>
          <p:nvPr/>
        </p:nvSpPr>
        <p:spPr bwMode="auto">
          <a:xfrm>
            <a:off x="394494" y="637552"/>
            <a:ext cx="7772400" cy="84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Esempio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di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Domanda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sui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registri</a:t>
            </a:r>
            <a:endParaRPr lang="it-IT" altLang="en-US" dirty="0" smtClean="0"/>
          </a:p>
        </p:txBody>
      </p:sp>
      <p:sp>
        <p:nvSpPr>
          <p:cNvPr id="4" name="Rettangolo 3"/>
          <p:cNvSpPr/>
          <p:nvPr/>
        </p:nvSpPr>
        <p:spPr>
          <a:xfrm>
            <a:off x="144779" y="1205806"/>
            <a:ext cx="8602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Come fa il MAR a interagire con la memoria? Quali sono le sue caratteristiche in MIC?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144779" y="1720516"/>
            <a:ext cx="860240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Nell’implementazione</a:t>
            </a:r>
            <a:r>
              <a:rPr lang="en-US" dirty="0" smtClean="0"/>
              <a:t> di </a:t>
            </a:r>
            <a:r>
              <a:rPr lang="en-US" b="1" dirty="0" smtClean="0"/>
              <a:t>MIC1</a:t>
            </a:r>
            <a:r>
              <a:rPr lang="en-US" dirty="0" smtClean="0"/>
              <a:t>, la </a:t>
            </a:r>
            <a:r>
              <a:rPr lang="en-US" dirty="0" err="1" smtClean="0"/>
              <a:t>memoria</a:t>
            </a:r>
            <a:r>
              <a:rPr lang="en-US" dirty="0" smtClean="0"/>
              <a:t> è </a:t>
            </a:r>
            <a:r>
              <a:rPr lang="en-US" dirty="0" err="1" smtClean="0"/>
              <a:t>orientata</a:t>
            </a:r>
            <a:r>
              <a:rPr lang="en-US" dirty="0" smtClean="0"/>
              <a:t> al byte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JVM(</a:t>
            </a:r>
            <a:r>
              <a:rPr lang="en-US" dirty="0" err="1" smtClean="0"/>
              <a:t>su</a:t>
            </a:r>
            <a:r>
              <a:rPr lang="en-US" dirty="0" smtClean="0"/>
              <a:t> cui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basa</a:t>
            </a:r>
            <a:r>
              <a:rPr lang="en-US" dirty="0" smtClean="0"/>
              <a:t> IJVM) </a:t>
            </a:r>
            <a:r>
              <a:rPr lang="en-US" dirty="0" err="1" smtClean="0"/>
              <a:t>fa</a:t>
            </a:r>
            <a:r>
              <a:rPr lang="en-US" dirty="0" smtClean="0"/>
              <a:t> </a:t>
            </a:r>
            <a:r>
              <a:rPr lang="en-US" dirty="0" err="1" smtClean="0"/>
              <a:t>sì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b="1" dirty="0" smtClean="0"/>
              <a:t>MAR</a:t>
            </a:r>
            <a:r>
              <a:rPr lang="en-US" dirty="0" smtClean="0"/>
              <a:t> </a:t>
            </a:r>
            <a:r>
              <a:rPr lang="en-US" dirty="0" err="1" smtClean="0"/>
              <a:t>ragioni</a:t>
            </a:r>
            <a:r>
              <a:rPr lang="en-US" dirty="0" smtClean="0"/>
              <a:t> in parole.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b="1" dirty="0"/>
          </a:p>
          <a:p>
            <a:pPr algn="ctr"/>
            <a:r>
              <a:rPr lang="en-US" sz="2000" b="1" dirty="0" smtClean="0"/>
              <a:t>Come </a:t>
            </a:r>
            <a:r>
              <a:rPr lang="en-US" sz="2000" b="1" dirty="0" err="1" smtClean="0"/>
              <a:t>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conciliano</a:t>
            </a:r>
            <a:r>
              <a:rPr lang="en-US" sz="2000" b="1" dirty="0" smtClean="0"/>
              <a:t> I due  </a:t>
            </a:r>
            <a:r>
              <a:rPr lang="en-US" sz="2000" b="1" dirty="0" err="1" smtClean="0"/>
              <a:t>indirizzamenti</a:t>
            </a:r>
            <a:r>
              <a:rPr lang="en-US" sz="2000" b="1" dirty="0" smtClean="0"/>
              <a:t>?</a:t>
            </a:r>
            <a:endParaRPr lang="it-IT" sz="2000" b="1" dirty="0" smtClean="0"/>
          </a:p>
          <a:p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1085489" y="3095300"/>
            <a:ext cx="66782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Poichè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una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parola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nel</a:t>
            </a:r>
            <a:r>
              <a:rPr lang="en-US" b="1" dirty="0" smtClean="0">
                <a:solidFill>
                  <a:srgbClr val="FF0000"/>
                </a:solidFill>
              </a:rPr>
              <a:t> MAR </a:t>
            </a:r>
            <a:r>
              <a:rPr lang="en-US" b="1" dirty="0" err="1" smtClean="0">
                <a:solidFill>
                  <a:srgbClr val="FF0000"/>
                </a:solidFill>
              </a:rPr>
              <a:t>contiene</a:t>
            </a:r>
            <a:r>
              <a:rPr lang="en-US" b="1" dirty="0" smtClean="0">
                <a:solidFill>
                  <a:srgbClr val="FF0000"/>
                </a:solidFill>
              </a:rPr>
              <a:t> 32 bit </a:t>
            </a:r>
            <a:r>
              <a:rPr lang="en-US" b="1" dirty="0" err="1" smtClean="0">
                <a:solidFill>
                  <a:srgbClr val="FF0000"/>
                </a:solidFill>
              </a:rPr>
              <a:t>ovvero</a:t>
            </a:r>
            <a:r>
              <a:rPr lang="en-US" b="1" dirty="0" smtClean="0">
                <a:solidFill>
                  <a:srgbClr val="FF0000"/>
                </a:solidFill>
              </a:rPr>
              <a:t> 4byte</a:t>
            </a:r>
            <a:r>
              <a:rPr lang="en-US" dirty="0" smtClean="0"/>
              <a:t> e 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la </a:t>
            </a:r>
            <a:r>
              <a:rPr lang="en-US" b="1" dirty="0" err="1" smtClean="0">
                <a:solidFill>
                  <a:srgbClr val="FFC000"/>
                </a:solidFill>
              </a:rPr>
              <a:t>memoria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 err="1" smtClean="0">
                <a:solidFill>
                  <a:srgbClr val="FFC000"/>
                </a:solidFill>
              </a:rPr>
              <a:t>invece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 err="1" smtClean="0">
                <a:solidFill>
                  <a:srgbClr val="FFC000"/>
                </a:solidFill>
              </a:rPr>
              <a:t>ragiona</a:t>
            </a:r>
            <a:r>
              <a:rPr lang="en-US" b="1" dirty="0" smtClean="0">
                <a:solidFill>
                  <a:srgbClr val="FFC000"/>
                </a:solidFill>
              </a:rPr>
              <a:t> in termini 1byte </a:t>
            </a:r>
            <a:r>
              <a:rPr lang="en-US" b="1" dirty="0" err="1" smtClean="0">
                <a:solidFill>
                  <a:srgbClr val="FFC000"/>
                </a:solidFill>
              </a:rPr>
              <a:t>alla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 err="1" smtClean="0">
                <a:solidFill>
                  <a:srgbClr val="FFC000"/>
                </a:solidFill>
              </a:rPr>
              <a:t>volta</a:t>
            </a:r>
            <a:r>
              <a:rPr lang="en-US" dirty="0" smtClean="0"/>
              <a:t>, </a:t>
            </a:r>
          </a:p>
          <a:p>
            <a:endParaRPr lang="en-US" dirty="0"/>
          </a:p>
          <a:p>
            <a:r>
              <a:rPr lang="en-US" b="1" dirty="0" smtClean="0"/>
              <a:t>per </a:t>
            </a:r>
            <a:r>
              <a:rPr lang="en-US" b="1" dirty="0" err="1" smtClean="0"/>
              <a:t>trasformare</a:t>
            </a:r>
            <a:r>
              <a:rPr lang="en-US" b="1" dirty="0" smtClean="0"/>
              <a:t> un </a:t>
            </a:r>
            <a:r>
              <a:rPr lang="en-US" b="1" dirty="0" err="1" smtClean="0"/>
              <a:t>indirizzo</a:t>
            </a:r>
            <a:r>
              <a:rPr lang="en-US" b="1" dirty="0" smtClean="0"/>
              <a:t> MAR in un </a:t>
            </a:r>
            <a:r>
              <a:rPr lang="en-US" b="1" dirty="0" err="1" smtClean="0"/>
              <a:t>indirizzo</a:t>
            </a:r>
            <a:r>
              <a:rPr lang="en-US" b="1" dirty="0" smtClean="0"/>
              <a:t> di </a:t>
            </a:r>
            <a:r>
              <a:rPr lang="en-US" b="1" dirty="0" err="1" smtClean="0"/>
              <a:t>memoria</a:t>
            </a:r>
            <a:r>
              <a:rPr lang="en-US" b="1" dirty="0" smtClean="0"/>
              <a:t>, è </a:t>
            </a:r>
            <a:r>
              <a:rPr lang="en-US" b="1" dirty="0" err="1" smtClean="0"/>
              <a:t>sufficiente</a:t>
            </a:r>
            <a:r>
              <a:rPr lang="en-US" b="1" dirty="0" smtClean="0"/>
              <a:t> </a:t>
            </a:r>
            <a:r>
              <a:rPr lang="en-US" b="1" dirty="0" err="1" smtClean="0"/>
              <a:t>moltiplicare</a:t>
            </a:r>
            <a:r>
              <a:rPr lang="en-US" b="1" dirty="0" smtClean="0"/>
              <a:t> per 4 </a:t>
            </a:r>
            <a:r>
              <a:rPr lang="en-US" b="1" dirty="0" err="1" smtClean="0"/>
              <a:t>ogni</a:t>
            </a:r>
            <a:r>
              <a:rPr lang="en-US" b="1" dirty="0" smtClean="0"/>
              <a:t> </a:t>
            </a:r>
            <a:r>
              <a:rPr lang="en-US" b="1" dirty="0" err="1" smtClean="0"/>
              <a:t>indirizzo</a:t>
            </a:r>
            <a:r>
              <a:rPr lang="en-US" b="1" dirty="0" smtClean="0"/>
              <a:t> MAR </a:t>
            </a:r>
            <a:r>
              <a:rPr lang="en-US" dirty="0" smtClean="0"/>
              <a:t>(</a:t>
            </a:r>
            <a:r>
              <a:rPr lang="en-US" dirty="0" err="1" smtClean="0"/>
              <a:t>cioè</a:t>
            </a:r>
            <a:r>
              <a:rPr lang="en-US" dirty="0" smtClean="0"/>
              <a:t> </a:t>
            </a:r>
            <a:r>
              <a:rPr lang="en-US" dirty="0" err="1" smtClean="0"/>
              <a:t>effettuare</a:t>
            </a:r>
            <a:r>
              <a:rPr lang="en-US" dirty="0" smtClean="0"/>
              <a:t> due shift a </a:t>
            </a:r>
            <a:r>
              <a:rPr lang="en-US" dirty="0" err="1" smtClean="0"/>
              <a:t>sinistra</a:t>
            </a:r>
            <a:r>
              <a:rPr lang="en-US" dirty="0"/>
              <a:t>)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82"/>
    </mc:Choice>
    <mc:Fallback>
      <p:transition spd="slow" advTm="64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73938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 </a:t>
            </a:r>
            <a:r>
              <a:rPr lang="en-US" sz="2400" dirty="0" err="1" smtClean="0"/>
              <a:t>po</a:t>
            </a:r>
            <a:r>
              <a:rPr lang="en-US" sz="2400" dirty="0" smtClean="0"/>
              <a:t> di </a:t>
            </a:r>
            <a:r>
              <a:rPr lang="en-US" sz="2400" dirty="0" err="1" smtClean="0"/>
              <a:t>dettagli</a:t>
            </a:r>
            <a:r>
              <a:rPr lang="en-US" sz="2400" dirty="0" smtClean="0"/>
              <a:t> </a:t>
            </a:r>
            <a:r>
              <a:rPr lang="en-US" sz="2400" dirty="0" err="1" smtClean="0"/>
              <a:t>aggiuntivi</a:t>
            </a:r>
            <a:r>
              <a:rPr lang="en-US" sz="2400" dirty="0" smtClean="0"/>
              <a:t> in base </a:t>
            </a:r>
            <a:r>
              <a:rPr lang="en-US" sz="2400" dirty="0" err="1" smtClean="0"/>
              <a:t>ai</a:t>
            </a:r>
            <a:r>
              <a:rPr lang="en-US" sz="2400" dirty="0" smtClean="0"/>
              <a:t> test </a:t>
            </a:r>
            <a:r>
              <a:rPr lang="en-US" sz="2400" dirty="0" err="1" smtClean="0"/>
              <a:t>che</a:t>
            </a:r>
            <a:r>
              <a:rPr lang="en-US" sz="2400" dirty="0" smtClean="0"/>
              <a:t> ho </a:t>
            </a:r>
            <a:r>
              <a:rPr lang="en-US" sz="2400" dirty="0" err="1" smtClean="0"/>
              <a:t>guardato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882380"/>
            <a:ext cx="8264652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3" y="3020667"/>
            <a:ext cx="8254619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3" y="4756277"/>
            <a:ext cx="8254619" cy="160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9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59"/>
    </mc:Choice>
    <mc:Fallback>
      <p:transition spd="slow" advTm="103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7851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Un </a:t>
            </a:r>
            <a:r>
              <a:rPr lang="en-US" sz="2400" dirty="0" err="1"/>
              <a:t>po</a:t>
            </a:r>
            <a:r>
              <a:rPr lang="en-US" sz="2400" dirty="0"/>
              <a:t> di </a:t>
            </a:r>
            <a:r>
              <a:rPr lang="en-US" sz="2400" dirty="0" err="1"/>
              <a:t>dettagli</a:t>
            </a:r>
            <a:r>
              <a:rPr lang="en-US" sz="2400" dirty="0"/>
              <a:t> </a:t>
            </a:r>
            <a:r>
              <a:rPr lang="en-US" sz="2400" dirty="0" err="1"/>
              <a:t>aggiuntivi</a:t>
            </a:r>
            <a:r>
              <a:rPr lang="en-US" sz="2400" dirty="0"/>
              <a:t> in base </a:t>
            </a:r>
            <a:r>
              <a:rPr lang="en-US" sz="2400" dirty="0" err="1"/>
              <a:t>ai</a:t>
            </a:r>
            <a:r>
              <a:rPr lang="en-US" sz="2400" dirty="0"/>
              <a:t> test </a:t>
            </a:r>
            <a:r>
              <a:rPr lang="en-US" sz="2400" dirty="0" err="1"/>
              <a:t>che</a:t>
            </a:r>
            <a:r>
              <a:rPr lang="en-US" sz="2400" dirty="0"/>
              <a:t> ho </a:t>
            </a:r>
            <a:r>
              <a:rPr lang="en-US" sz="2400" dirty="0" err="1"/>
              <a:t>guardato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210312" y="1764114"/>
            <a:ext cx="8613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INVOKEVIRTUAL</a:t>
            </a:r>
            <a:r>
              <a:rPr lang="it-IT" dirty="0" smtClean="0"/>
              <a:t> </a:t>
            </a:r>
            <a:r>
              <a:rPr lang="it-IT" dirty="0"/>
              <a:t>ha, </a:t>
            </a:r>
            <a:r>
              <a:rPr lang="it-IT" dirty="0" smtClean="0"/>
              <a:t>come parametro</a:t>
            </a:r>
            <a:r>
              <a:rPr lang="it-IT" dirty="0"/>
              <a:t>, il nome del metodo ovvero un </a:t>
            </a:r>
            <a:r>
              <a:rPr lang="it-IT" b="1" dirty="0" err="1" smtClean="0"/>
              <a:t>displacement</a:t>
            </a:r>
            <a:r>
              <a:rPr lang="it-IT" b="1" dirty="0" smtClean="0"/>
              <a:t> </a:t>
            </a:r>
          </a:p>
          <a:p>
            <a:r>
              <a:rPr lang="it-IT" dirty="0" smtClean="0"/>
              <a:t>(</a:t>
            </a:r>
            <a:r>
              <a:rPr lang="it-IT" dirty="0"/>
              <a:t>cioè una «distanza» </a:t>
            </a:r>
            <a:r>
              <a:rPr lang="it-IT" b="1" dirty="0" err="1" smtClean="0"/>
              <a:t>disp</a:t>
            </a:r>
            <a:r>
              <a:rPr lang="it-IT" b="1" dirty="0" smtClean="0"/>
              <a:t> </a:t>
            </a:r>
            <a:r>
              <a:rPr lang="it-IT" dirty="0" smtClean="0"/>
              <a:t>dalla </a:t>
            </a:r>
            <a:r>
              <a:rPr lang="it-IT" dirty="0"/>
              <a:t>cima dell’area di memoria </a:t>
            </a:r>
            <a:r>
              <a:rPr lang="it-IT" b="1" dirty="0" err="1"/>
              <a:t>CostantPool</a:t>
            </a:r>
            <a:r>
              <a:rPr lang="it-IT" dirty="0" smtClean="0"/>
              <a:t>; </a:t>
            </a:r>
          </a:p>
          <a:p>
            <a:endParaRPr lang="it-IT" dirty="0"/>
          </a:p>
          <a:p>
            <a:r>
              <a:rPr lang="it-IT" dirty="0" smtClean="0"/>
              <a:t>A </a:t>
            </a:r>
            <a:r>
              <a:rPr lang="it-IT" dirty="0"/>
              <a:t>distanza </a:t>
            </a:r>
            <a:r>
              <a:rPr lang="it-IT" b="1" dirty="0" err="1"/>
              <a:t>disp</a:t>
            </a:r>
            <a:r>
              <a:rPr lang="it-IT" dirty="0"/>
              <a:t>, </a:t>
            </a:r>
            <a:r>
              <a:rPr lang="it-IT" dirty="0" smtClean="0"/>
              <a:t>si </a:t>
            </a:r>
            <a:r>
              <a:rPr lang="it-IT" dirty="0"/>
              <a:t>trova </a:t>
            </a:r>
            <a:r>
              <a:rPr lang="it-IT" b="1" dirty="0"/>
              <a:t>l’indirizzo</a:t>
            </a:r>
            <a:r>
              <a:rPr lang="it-IT" dirty="0"/>
              <a:t>, un puntatore metodo che permette di trovarlo nella </a:t>
            </a:r>
            <a:r>
              <a:rPr lang="it-IT" b="1" dirty="0"/>
              <a:t>Method Area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5" y="3100734"/>
            <a:ext cx="3830764" cy="325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24"/>
    </mc:Choice>
    <mc:Fallback>
      <p:transition spd="slow" advTm="45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75" y="1396722"/>
            <a:ext cx="4064557" cy="248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457200" y="5565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Un </a:t>
            </a:r>
            <a:r>
              <a:rPr lang="en-US" sz="2400" dirty="0" err="1"/>
              <a:t>po</a:t>
            </a:r>
            <a:r>
              <a:rPr lang="en-US" sz="2400" dirty="0"/>
              <a:t> di </a:t>
            </a:r>
            <a:r>
              <a:rPr lang="en-US" sz="2400" dirty="0" err="1"/>
              <a:t>dettagli</a:t>
            </a:r>
            <a:r>
              <a:rPr lang="en-US" sz="2400" dirty="0"/>
              <a:t> </a:t>
            </a:r>
            <a:r>
              <a:rPr lang="en-US" sz="2400" dirty="0" err="1"/>
              <a:t>aggiuntivi</a:t>
            </a:r>
            <a:r>
              <a:rPr lang="en-US" sz="2400" dirty="0"/>
              <a:t> in base </a:t>
            </a:r>
            <a:r>
              <a:rPr lang="en-US" sz="2400" dirty="0" err="1"/>
              <a:t>ai</a:t>
            </a:r>
            <a:r>
              <a:rPr lang="en-US" sz="2400" dirty="0"/>
              <a:t> test </a:t>
            </a:r>
            <a:r>
              <a:rPr lang="en-US" sz="2400" dirty="0" err="1"/>
              <a:t>che</a:t>
            </a:r>
            <a:r>
              <a:rPr lang="en-US" sz="2400" dirty="0"/>
              <a:t> ho </a:t>
            </a:r>
            <a:r>
              <a:rPr lang="en-US" sz="2400" dirty="0" err="1"/>
              <a:t>guardato</a:t>
            </a:r>
            <a:endParaRPr lang="en-US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1961292"/>
            <a:ext cx="3479243" cy="286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ccia a destra 4"/>
          <p:cNvSpPr/>
          <p:nvPr/>
        </p:nvSpPr>
        <p:spPr>
          <a:xfrm rot="5400000">
            <a:off x="2370725" y="3849254"/>
            <a:ext cx="2173723" cy="7896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8" y="5330952"/>
            <a:ext cx="4270403" cy="92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961" y="4460876"/>
            <a:ext cx="4642675" cy="87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e 6"/>
          <p:cNvSpPr/>
          <p:nvPr/>
        </p:nvSpPr>
        <p:spPr>
          <a:xfrm>
            <a:off x="1527048" y="2980944"/>
            <a:ext cx="1535702" cy="3200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e 12"/>
          <p:cNvSpPr/>
          <p:nvPr/>
        </p:nvSpPr>
        <p:spPr>
          <a:xfrm>
            <a:off x="4199572" y="4087368"/>
            <a:ext cx="4944427" cy="149047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21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27"/>
    </mc:Choice>
    <mc:Fallback>
      <p:transition spd="slow" advTm="103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 </a:t>
            </a:r>
            <a:r>
              <a:rPr lang="en-US" sz="2400" dirty="0" err="1"/>
              <a:t>po</a:t>
            </a:r>
            <a:r>
              <a:rPr lang="en-US" sz="2400" dirty="0"/>
              <a:t> di </a:t>
            </a:r>
            <a:r>
              <a:rPr lang="en-US" sz="2400" dirty="0" err="1"/>
              <a:t>dettagli</a:t>
            </a:r>
            <a:r>
              <a:rPr lang="en-US" sz="2400" dirty="0"/>
              <a:t> </a:t>
            </a:r>
            <a:r>
              <a:rPr lang="en-US" sz="2400" dirty="0" err="1"/>
              <a:t>aggiuntivi</a:t>
            </a:r>
            <a:r>
              <a:rPr lang="en-US" sz="2400" dirty="0"/>
              <a:t> in base </a:t>
            </a:r>
            <a:r>
              <a:rPr lang="en-US" sz="2400" dirty="0" err="1"/>
              <a:t>ai</a:t>
            </a:r>
            <a:r>
              <a:rPr lang="en-US" sz="2400" dirty="0"/>
              <a:t> test </a:t>
            </a:r>
            <a:r>
              <a:rPr lang="en-US" sz="2400" dirty="0" err="1"/>
              <a:t>che</a:t>
            </a:r>
            <a:r>
              <a:rPr lang="en-US" sz="2400" dirty="0"/>
              <a:t> ho </a:t>
            </a:r>
            <a:r>
              <a:rPr lang="en-US" sz="2400" dirty="0" err="1"/>
              <a:t>guardato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7" y="1479423"/>
            <a:ext cx="67754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tangolo 4"/>
          <p:cNvSpPr/>
          <p:nvPr/>
        </p:nvSpPr>
        <p:spPr>
          <a:xfrm>
            <a:off x="457200" y="4153710"/>
            <a:ext cx="84947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Ad ogni “</a:t>
            </a:r>
            <a:r>
              <a:rPr lang="it-IT" b="1" dirty="0">
                <a:solidFill>
                  <a:srgbClr val="FF0000"/>
                </a:solidFill>
              </a:rPr>
              <a:t>Call</a:t>
            </a:r>
            <a:r>
              <a:rPr lang="it-IT" dirty="0">
                <a:solidFill>
                  <a:srgbClr val="FF0000"/>
                </a:solidFill>
              </a:rPr>
              <a:t>” </a:t>
            </a:r>
            <a:r>
              <a:rPr lang="it-IT" dirty="0" smtClean="0">
                <a:solidFill>
                  <a:srgbClr val="FF0000"/>
                </a:solidFill>
              </a:rPr>
              <a:t>si crea uno spazio sullo </a:t>
            </a:r>
            <a:r>
              <a:rPr lang="it-IT" dirty="0" err="1" smtClean="0">
                <a:solidFill>
                  <a:srgbClr val="FF0000"/>
                </a:solidFill>
              </a:rPr>
              <a:t>stack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per le </a:t>
            </a:r>
            <a:r>
              <a:rPr lang="it-IT" dirty="0" err="1" smtClean="0">
                <a:solidFill>
                  <a:srgbClr val="FF0000"/>
                </a:solidFill>
              </a:rPr>
              <a:t>var</a:t>
            </a:r>
            <a:r>
              <a:rPr lang="it-IT" dirty="0" smtClean="0">
                <a:solidFill>
                  <a:srgbClr val="FF0000"/>
                </a:solidFill>
              </a:rPr>
              <a:t>. locali: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(occorre sapere quante sono;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i="1" dirty="0" smtClean="0"/>
              <a:t>I parametri sono anch’essi da  considerare come variabili locali</a:t>
            </a:r>
            <a:r>
              <a:rPr lang="it-IT" dirty="0"/>
              <a:t>), 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Si spostano LV </a:t>
            </a:r>
            <a:r>
              <a:rPr lang="it-IT" dirty="0"/>
              <a:t>ed SP in modo da </a:t>
            </a:r>
            <a:r>
              <a:rPr lang="it-IT" dirty="0" smtClean="0"/>
              <a:t>puntare sempre al </a:t>
            </a:r>
            <a:r>
              <a:rPr lang="it-IT" dirty="0"/>
              <a:t>record di </a:t>
            </a:r>
            <a:r>
              <a:rPr lang="it-IT" dirty="0" smtClean="0"/>
              <a:t>attivazione della procedura in </a:t>
            </a:r>
            <a:r>
              <a:rPr lang="it-IT" dirty="0"/>
              <a:t>esecuzione. 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PC viene spostato per puntare alla prima istruzione della procedura richiamata.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457200" y="2820924"/>
            <a:ext cx="1847088" cy="7360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/>
          <p:cNvSpPr/>
          <p:nvPr/>
        </p:nvSpPr>
        <p:spPr>
          <a:xfrm>
            <a:off x="5519928" y="2116836"/>
            <a:ext cx="1847088" cy="9281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/>
          <p:cNvSpPr/>
          <p:nvPr/>
        </p:nvSpPr>
        <p:spPr>
          <a:xfrm>
            <a:off x="3889248" y="1680972"/>
            <a:ext cx="1847088" cy="7360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/>
          <p:cNvSpPr/>
          <p:nvPr/>
        </p:nvSpPr>
        <p:spPr>
          <a:xfrm>
            <a:off x="2200656" y="2237232"/>
            <a:ext cx="1847088" cy="7360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777240" y="2116836"/>
            <a:ext cx="1252728" cy="644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Funzione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12" name="Rettangolo 11"/>
          <p:cNvSpPr/>
          <p:nvPr/>
        </p:nvSpPr>
        <p:spPr>
          <a:xfrm>
            <a:off x="2497836" y="3408234"/>
            <a:ext cx="1252728" cy="644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Funzione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13" name="Rettangolo 12"/>
          <p:cNvSpPr/>
          <p:nvPr/>
        </p:nvSpPr>
        <p:spPr>
          <a:xfrm>
            <a:off x="2497836" y="1680972"/>
            <a:ext cx="1252728" cy="644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Funzione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186428" y="1265490"/>
            <a:ext cx="1252728" cy="644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Funzione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101084" y="2328432"/>
            <a:ext cx="1252728" cy="644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Funzione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4241292" y="3439284"/>
            <a:ext cx="1252728" cy="644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Funzione</a:t>
            </a:r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318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12"/>
    </mc:Choice>
    <mc:Fallback>
      <p:transition spd="slow" advTm="117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 E RISC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Anni</a:t>
            </a:r>
            <a:r>
              <a:rPr lang="en-US" sz="2000" dirty="0" smtClean="0"/>
              <a:t> 70: forte </a:t>
            </a:r>
            <a:r>
              <a:rPr lang="en-US" sz="2000" dirty="0" err="1" smtClean="0"/>
              <a:t>sviluppo</a:t>
            </a:r>
            <a:r>
              <a:rPr lang="en-US" sz="2000" dirty="0" smtClean="0"/>
              <a:t> di </a:t>
            </a:r>
            <a:r>
              <a:rPr lang="en-US" sz="2000" dirty="0" err="1" smtClean="0"/>
              <a:t>istruzioni</a:t>
            </a:r>
            <a:r>
              <a:rPr lang="en-US" sz="2000" dirty="0" smtClean="0"/>
              <a:t> molto </a:t>
            </a:r>
            <a:r>
              <a:rPr lang="en-US" sz="2000" dirty="0" err="1" smtClean="0"/>
              <a:t>complesse</a:t>
            </a:r>
            <a:r>
              <a:rPr lang="en-US" sz="2000" dirty="0" smtClean="0"/>
              <a:t> </a:t>
            </a:r>
            <a:r>
              <a:rPr lang="en-US" sz="2000" dirty="0" err="1" smtClean="0"/>
              <a:t>eseguibili</a:t>
            </a:r>
            <a:r>
              <a:rPr lang="en-US" sz="2000" dirty="0" smtClean="0"/>
              <a:t> </a:t>
            </a:r>
            <a:r>
              <a:rPr lang="en-US" sz="2000" dirty="0" err="1" smtClean="0"/>
              <a:t>direttamente</a:t>
            </a:r>
            <a:r>
              <a:rPr lang="en-US" sz="2000" dirty="0" smtClean="0"/>
              <a:t> </a:t>
            </a:r>
            <a:r>
              <a:rPr lang="en-US" sz="2000" dirty="0" err="1" smtClean="0"/>
              <a:t>dalle</a:t>
            </a:r>
            <a:r>
              <a:rPr lang="en-US" sz="2000" dirty="0" smtClean="0"/>
              <a:t> </a:t>
            </a:r>
            <a:r>
              <a:rPr lang="en-US" sz="2000" dirty="0" err="1" smtClean="0"/>
              <a:t>macchine</a:t>
            </a:r>
            <a:r>
              <a:rPr lang="en-US" sz="2000" dirty="0" smtClean="0"/>
              <a:t>: </a:t>
            </a:r>
            <a:r>
              <a:rPr lang="en-US" sz="2000" dirty="0" err="1" smtClean="0"/>
              <a:t>macchine</a:t>
            </a:r>
            <a:r>
              <a:rPr lang="en-US" sz="2000" dirty="0" smtClean="0"/>
              <a:t> </a:t>
            </a:r>
            <a:r>
              <a:rPr lang="en-US" sz="2000" dirty="0" err="1" smtClean="0"/>
              <a:t>piu</a:t>
            </a:r>
            <a:r>
              <a:rPr lang="en-US" sz="2000" dirty="0" smtClean="0"/>
              <a:t> </a:t>
            </a:r>
            <a:r>
              <a:rPr lang="en-US" sz="2000" dirty="0" err="1" smtClean="0"/>
              <a:t>complesse</a:t>
            </a:r>
            <a:r>
              <a:rPr lang="en-US" sz="2000" dirty="0" smtClean="0"/>
              <a:t> </a:t>
            </a:r>
            <a:r>
              <a:rPr lang="en-US" sz="2000" dirty="0" smtClean="0"/>
              <a:t>CISC </a:t>
            </a:r>
            <a:r>
              <a:rPr lang="en-US" sz="2000" dirty="0" err="1" smtClean="0"/>
              <a:t>esempio</a:t>
            </a:r>
            <a:r>
              <a:rPr lang="en-US" sz="2000" dirty="0" smtClean="0"/>
              <a:t> Motorola 68000</a:t>
            </a:r>
          </a:p>
          <a:p>
            <a:r>
              <a:rPr lang="en-US" sz="2000" dirty="0" smtClean="0"/>
              <a:t>80 Berkley, Patterson: RISC; </a:t>
            </a:r>
            <a:r>
              <a:rPr lang="en-US" sz="2000" dirty="0" err="1" smtClean="0"/>
              <a:t>Hennensy</a:t>
            </a:r>
            <a:r>
              <a:rPr lang="en-US" sz="2000" dirty="0" smtClean="0"/>
              <a:t> </a:t>
            </a:r>
            <a:r>
              <a:rPr lang="en-US" sz="2000" dirty="0" err="1" smtClean="0"/>
              <a:t>progetta</a:t>
            </a:r>
            <a:r>
              <a:rPr lang="en-US" sz="2000" dirty="0" smtClean="0"/>
              <a:t> </a:t>
            </a:r>
            <a:r>
              <a:rPr lang="en-US" sz="2000" dirty="0" err="1" smtClean="0"/>
              <a:t>il</a:t>
            </a:r>
            <a:r>
              <a:rPr lang="en-US" sz="2000" dirty="0" smtClean="0"/>
              <a:t> MIPS</a:t>
            </a:r>
          </a:p>
          <a:p>
            <a:pPr lvl="1"/>
            <a:r>
              <a:rPr lang="en-US" sz="2000" dirty="0" smtClean="0"/>
              <a:t>Il </a:t>
            </a:r>
            <a:r>
              <a:rPr lang="en-US" sz="2000" dirty="0" err="1" smtClean="0"/>
              <a:t>miglior</a:t>
            </a:r>
            <a:r>
              <a:rPr lang="en-US" sz="2000" dirty="0" smtClean="0"/>
              <a:t> </a:t>
            </a:r>
            <a:r>
              <a:rPr lang="en-US" sz="2000" dirty="0" err="1" smtClean="0"/>
              <a:t>modo</a:t>
            </a:r>
            <a:r>
              <a:rPr lang="en-US" sz="2000" dirty="0" smtClean="0"/>
              <a:t> di </a:t>
            </a:r>
            <a:r>
              <a:rPr lang="en-US" sz="2000" dirty="0" err="1" smtClean="0"/>
              <a:t>progettare</a:t>
            </a:r>
            <a:r>
              <a:rPr lang="en-US" sz="2000" dirty="0" smtClean="0"/>
              <a:t> un </a:t>
            </a:r>
            <a:r>
              <a:rPr lang="en-US" sz="2000" dirty="0" err="1" smtClean="0"/>
              <a:t>calcolatore</a:t>
            </a:r>
            <a:r>
              <a:rPr lang="en-US" sz="2000" dirty="0" smtClean="0"/>
              <a:t> e’ con </a:t>
            </a:r>
            <a:r>
              <a:rPr lang="en-US" sz="2000" dirty="0" err="1" smtClean="0"/>
              <a:t>poche</a:t>
            </a:r>
            <a:r>
              <a:rPr lang="en-US" sz="2000" dirty="0" smtClean="0"/>
              <a:t> </a:t>
            </a:r>
            <a:r>
              <a:rPr lang="en-US" sz="2000" dirty="0" err="1" smtClean="0"/>
              <a:t>istruzioni</a:t>
            </a:r>
            <a:r>
              <a:rPr lang="en-US" sz="2000" dirty="0" smtClean="0"/>
              <a:t> </a:t>
            </a:r>
            <a:r>
              <a:rPr lang="en-US" sz="2000" dirty="0" err="1" smtClean="0"/>
              <a:t>semplici</a:t>
            </a:r>
            <a:r>
              <a:rPr lang="en-US" sz="2000" dirty="0" smtClean="0"/>
              <a:t> </a:t>
            </a:r>
            <a:r>
              <a:rPr lang="en-US" sz="2000" dirty="0" err="1" smtClean="0"/>
              <a:t>eseguibili</a:t>
            </a:r>
            <a:r>
              <a:rPr lang="en-US" sz="2000" dirty="0" smtClean="0"/>
              <a:t> in un </a:t>
            </a:r>
            <a:r>
              <a:rPr lang="en-US" sz="2000" dirty="0" err="1" smtClean="0"/>
              <a:t>ciclo</a:t>
            </a:r>
            <a:r>
              <a:rPr lang="en-US" sz="2000" dirty="0" smtClean="0"/>
              <a:t> di </a:t>
            </a:r>
            <a:r>
              <a:rPr lang="en-US" sz="2000" dirty="0" err="1" smtClean="0"/>
              <a:t>percorso</a:t>
            </a:r>
            <a:r>
              <a:rPr lang="en-US" sz="2000" dirty="0" smtClean="0"/>
              <a:t> </a:t>
            </a:r>
            <a:r>
              <a:rPr lang="en-US" sz="2000" dirty="0" err="1" smtClean="0"/>
              <a:t>dati</a:t>
            </a:r>
            <a:r>
              <a:rPr lang="en-US" sz="2000" dirty="0" smtClean="0"/>
              <a:t>.</a:t>
            </a:r>
          </a:p>
          <a:p>
            <a:pPr lvl="2"/>
            <a:r>
              <a:rPr lang="en-US" sz="1800" dirty="0" err="1" smtClean="0"/>
              <a:t>Tesi</a:t>
            </a:r>
            <a:r>
              <a:rPr lang="en-US" sz="1800" dirty="0" smtClean="0"/>
              <a:t> 4 </a:t>
            </a:r>
            <a:r>
              <a:rPr lang="en-US" sz="1800" dirty="0" err="1" smtClean="0"/>
              <a:t>cicli</a:t>
            </a:r>
            <a:r>
              <a:rPr lang="en-US" sz="1800" dirty="0" smtClean="0"/>
              <a:t> RISC= 1 </a:t>
            </a:r>
            <a:r>
              <a:rPr lang="en-US" sz="1800" dirty="0" err="1" smtClean="0"/>
              <a:t>istruizione</a:t>
            </a:r>
            <a:r>
              <a:rPr lang="en-US" sz="1800" dirty="0" smtClean="0"/>
              <a:t> CISC</a:t>
            </a:r>
          </a:p>
          <a:p>
            <a:pPr lvl="2"/>
            <a:r>
              <a:rPr lang="en-US" sz="1800" dirty="0" smtClean="0"/>
              <a:t>Tempo RISC &lt;  10 * tempo CISC (</a:t>
            </a:r>
            <a:r>
              <a:rPr lang="en-US" sz="1800" dirty="0" err="1" smtClean="0"/>
              <a:t>Perche</a:t>
            </a:r>
            <a:r>
              <a:rPr lang="en-US" sz="1800" dirty="0" smtClean="0"/>
              <a:t>’ non </a:t>
            </a:r>
            <a:r>
              <a:rPr lang="en-US" sz="1800" dirty="0" err="1" smtClean="0"/>
              <a:t>interpretate</a:t>
            </a:r>
            <a:r>
              <a:rPr lang="en-US" sz="1800" dirty="0" smtClean="0"/>
              <a:t>)</a:t>
            </a:r>
          </a:p>
          <a:p>
            <a:pPr lvl="2"/>
            <a:endParaRPr lang="en-US" sz="1800" dirty="0"/>
          </a:p>
          <a:p>
            <a:pPr marL="114300" indent="0">
              <a:buNone/>
            </a:pPr>
            <a:r>
              <a:rPr lang="en-US" sz="2200" b="1" dirty="0" smtClean="0"/>
              <a:t>NOTA</a:t>
            </a:r>
            <a:r>
              <a:rPr lang="en-US" sz="2200" dirty="0" smtClean="0"/>
              <a:t>:</a:t>
            </a:r>
          </a:p>
          <a:p>
            <a:pPr marL="914400" lvl="2" indent="0">
              <a:buNone/>
            </a:pPr>
            <a:r>
              <a:rPr lang="it-IT" sz="1800" dirty="0">
                <a:solidFill>
                  <a:srgbClr val="FF0000"/>
                </a:solidFill>
              </a:rPr>
              <a:t>Il linguaggio </a:t>
            </a:r>
            <a:r>
              <a:rPr lang="it-IT" sz="1800" dirty="0" smtClean="0">
                <a:solidFill>
                  <a:srgbClr val="FF0000"/>
                </a:solidFill>
              </a:rPr>
              <a:t>macchina non  </a:t>
            </a:r>
            <a:r>
              <a:rPr lang="it-IT" sz="1800" dirty="0">
                <a:solidFill>
                  <a:srgbClr val="FF0000"/>
                </a:solidFill>
              </a:rPr>
              <a:t>è </a:t>
            </a:r>
            <a:r>
              <a:rPr lang="it-IT" sz="1800" b="1" dirty="0">
                <a:solidFill>
                  <a:srgbClr val="FF0000"/>
                </a:solidFill>
              </a:rPr>
              <a:t>sempre</a:t>
            </a:r>
            <a:r>
              <a:rPr lang="it-IT" sz="1800" dirty="0">
                <a:solidFill>
                  <a:srgbClr val="FF0000"/>
                </a:solidFill>
              </a:rPr>
              <a:t> eseguito direttamente dall'hardware del </a:t>
            </a:r>
            <a:r>
              <a:rPr lang="it-IT" sz="1800" dirty="0" smtClean="0">
                <a:solidFill>
                  <a:srgbClr val="FF0000"/>
                </a:solidFill>
              </a:rPr>
              <a:t>processore</a:t>
            </a:r>
            <a:r>
              <a:rPr lang="it-IT" sz="1800" dirty="0" smtClean="0"/>
              <a:t>: </a:t>
            </a:r>
            <a:r>
              <a:rPr lang="it-IT" sz="1800" dirty="0"/>
              <a:t> </a:t>
            </a:r>
            <a:endParaRPr lang="it-IT" sz="1800" dirty="0" smtClean="0"/>
          </a:p>
          <a:p>
            <a:pPr lvl="2"/>
            <a:r>
              <a:rPr lang="it-IT" sz="1800" dirty="0" smtClean="0"/>
              <a:t>nelle </a:t>
            </a:r>
            <a:r>
              <a:rPr lang="it-IT" sz="1800" dirty="0"/>
              <a:t>architetture </a:t>
            </a:r>
            <a:r>
              <a:rPr lang="it-IT" sz="1800" dirty="0" err="1"/>
              <a:t>microprogrammate</a:t>
            </a:r>
            <a:r>
              <a:rPr lang="it-IT" sz="1800" dirty="0"/>
              <a:t> (come MIC1) il linguaggio macchina è eseguito grazie ad un interprete, scritto in un linguaggio di più basso livello (il linguaggio delle microistruzioni</a:t>
            </a:r>
            <a:r>
              <a:rPr lang="it-IT" sz="1800" dirty="0" smtClean="0"/>
              <a:t>).</a:t>
            </a:r>
          </a:p>
          <a:p>
            <a:pPr lvl="2"/>
            <a:r>
              <a:rPr lang="it-IT" sz="1800" dirty="0" smtClean="0"/>
              <a:t> </a:t>
            </a:r>
            <a:r>
              <a:rPr lang="it-IT" sz="1800" dirty="0"/>
              <a:t>Esistono tuttavia dei processori che eseguono le istruzioni del linguaggio macchina direttamente in hardware (le architetture RISC)</a:t>
            </a:r>
            <a:endParaRPr lang="en-US" sz="18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43"/>
    </mc:Choice>
    <mc:Fallback>
      <p:transition spd="slow" advTm="158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 DATAPATH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374904" y="1515654"/>
            <a:ext cx="78546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</a:t>
            </a:r>
            <a:r>
              <a:rPr lang="it-IT" dirty="0"/>
              <a:t>livello della </a:t>
            </a:r>
            <a:r>
              <a:rPr lang="it-IT" dirty="0" smtClean="0"/>
              <a:t>micro-architettura </a:t>
            </a:r>
            <a:r>
              <a:rPr lang="it-IT" dirty="0" smtClean="0"/>
              <a:t>descrive:</a:t>
            </a:r>
          </a:p>
          <a:p>
            <a:pPr marL="800100" lvl="1" indent="-342900">
              <a:buFont typeface="+mj-lt"/>
              <a:buAutoNum type="alphaLcParenR"/>
            </a:pPr>
            <a:r>
              <a:rPr lang="it-IT" dirty="0" smtClean="0"/>
              <a:t>il </a:t>
            </a:r>
            <a:r>
              <a:rPr lang="it-IT" dirty="0"/>
              <a:t>funzionamento interno di una </a:t>
            </a:r>
            <a:r>
              <a:rPr lang="it-IT" dirty="0" smtClean="0"/>
              <a:t>CPU;</a:t>
            </a:r>
          </a:p>
          <a:p>
            <a:pPr marL="800100" lvl="1" indent="-342900">
              <a:buFont typeface="+mj-lt"/>
              <a:buAutoNum type="alphaLcParenR"/>
            </a:pPr>
            <a:r>
              <a:rPr lang="it-IT" dirty="0" smtClean="0"/>
              <a:t>come </a:t>
            </a:r>
            <a:r>
              <a:rPr lang="it-IT" dirty="0"/>
              <a:t>le istruzioni ISA (</a:t>
            </a:r>
            <a:r>
              <a:rPr lang="it-IT" dirty="0" err="1" smtClean="0"/>
              <a:t>Instruction</a:t>
            </a:r>
            <a:r>
              <a:rPr lang="it-IT" dirty="0" smtClean="0"/>
              <a:t> Set </a:t>
            </a:r>
            <a:r>
              <a:rPr lang="it-IT" dirty="0"/>
              <a:t>Architecture) vengono interpretate ed eseguite dall’hardware (livello della logica digitale) che costituisce la CPU.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Risulta </a:t>
            </a:r>
            <a:r>
              <a:rPr lang="it-IT" dirty="0"/>
              <a:t>in generale estremamente complesso fornire </a:t>
            </a:r>
            <a:r>
              <a:rPr lang="it-IT" b="1" dirty="0"/>
              <a:t>criteri generali </a:t>
            </a:r>
            <a:r>
              <a:rPr lang="it-IT" dirty="0"/>
              <a:t>per il </a:t>
            </a:r>
            <a:r>
              <a:rPr lang="it-IT" b="1" dirty="0"/>
              <a:t>progetto di </a:t>
            </a:r>
            <a:r>
              <a:rPr lang="it-IT" b="1" dirty="0" smtClean="0"/>
              <a:t>micro architetture</a:t>
            </a:r>
            <a:r>
              <a:rPr lang="it-IT" dirty="0"/>
              <a:t>. </a:t>
            </a:r>
            <a:endParaRPr lang="it-IT" dirty="0" smtClean="0"/>
          </a:p>
          <a:p>
            <a:endParaRPr lang="it-IT" dirty="0"/>
          </a:p>
          <a:p>
            <a:pPr marL="342900" indent="-342900">
              <a:buFont typeface="+mj-lt"/>
              <a:buAutoNum type="arabicPeriod" startAt="3"/>
            </a:pPr>
            <a:r>
              <a:rPr lang="it-IT" dirty="0" smtClean="0"/>
              <a:t>Per </a:t>
            </a:r>
            <a:r>
              <a:rPr lang="it-IT" dirty="0"/>
              <a:t>una comprensione dei problemi coinvolti </a:t>
            </a:r>
            <a:r>
              <a:rPr lang="it-IT" dirty="0" smtClean="0"/>
              <a:t>ho scelto di:</a:t>
            </a:r>
          </a:p>
          <a:p>
            <a:pPr marL="800100" lvl="1" indent="-342900">
              <a:buFont typeface="+mj-lt"/>
              <a:buAutoNum type="alphaLcParenR" startAt="3"/>
            </a:pPr>
            <a:r>
              <a:rPr lang="it-IT" dirty="0" smtClean="0"/>
              <a:t> </a:t>
            </a:r>
            <a:r>
              <a:rPr lang="it-IT" dirty="0"/>
              <a:t>analizzare un esempio </a:t>
            </a:r>
            <a:r>
              <a:rPr lang="it-IT" dirty="0" smtClean="0"/>
              <a:t>semplice ma </a:t>
            </a:r>
            <a:r>
              <a:rPr lang="it-IT" dirty="0"/>
              <a:t>abbastanza generale </a:t>
            </a:r>
            <a:endParaRPr lang="it-IT" dirty="0" smtClean="0"/>
          </a:p>
          <a:p>
            <a:pPr marL="800100" lvl="1" indent="-342900">
              <a:buFont typeface="+mj-lt"/>
              <a:buAutoNum type="alphaLcParenR" startAt="3"/>
            </a:pPr>
            <a:r>
              <a:rPr lang="it-IT" dirty="0" smtClean="0"/>
              <a:t>Per poi </a:t>
            </a:r>
            <a:r>
              <a:rPr lang="it-IT" dirty="0" smtClean="0"/>
              <a:t>poter </a:t>
            </a:r>
            <a:r>
              <a:rPr lang="it-IT" dirty="0"/>
              <a:t>essere espanso e “complicato” a piacere... 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39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76"/>
    </mc:Choice>
    <mc:Fallback>
      <p:transition spd="slow" advTm="120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99"/>
                </a:solidFill>
                <a:latin typeface="Arial" charset="0"/>
              </a:rPr>
              <a:t>La </a:t>
            </a:r>
            <a:r>
              <a:rPr lang="en-GB" altLang="en-US" dirty="0" err="1">
                <a:solidFill>
                  <a:srgbClr val="000099"/>
                </a:solidFill>
                <a:latin typeface="Arial" charset="0"/>
              </a:rPr>
              <a:t>Microarchitettura</a:t>
            </a:r>
            <a:r>
              <a:rPr lang="en-GB" altLang="en-US" dirty="0">
                <a:solidFill>
                  <a:srgbClr val="000099"/>
                </a:solidFill>
                <a:latin typeface="Arial" charset="0"/>
              </a:rPr>
              <a:t> MIC1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05" y="1772652"/>
            <a:ext cx="7346950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7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51"/>
    </mc:Choice>
    <mc:Fallback>
      <p:transition spd="slow" advTm="16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5|1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2.4|3|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34.7|23.8|11.5|2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6|15.5|2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20.9|19.3|18.2|11.3|98.5|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7.1|45.3|43.1|16.8|1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8.1|8.8|23.9|14.7|13.6|4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</TotalTime>
  <Words>1609</Words>
  <Application>Microsoft Office PowerPoint</Application>
  <PresentationFormat>Presentazione su schermo (4:3)</PresentationFormat>
  <Paragraphs>291</Paragraphs>
  <Slides>27</Slides>
  <Notes>0</Notes>
  <HiddenSlides>0</HiddenSlides>
  <MMClips>27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28" baseType="lpstr">
      <vt:lpstr>Tema di Office</vt:lpstr>
      <vt:lpstr>CORSO DI ARCHITETTURA DEGLI ELABORATORI II A.A. 2019-2020</vt:lpstr>
      <vt:lpstr>Ricapitoliamo</vt:lpstr>
      <vt:lpstr>Un po di dettagli aggiuntivi in base ai test che ho guardato</vt:lpstr>
      <vt:lpstr>Un po di dettagli aggiuntivi in base ai test che ho guardato</vt:lpstr>
      <vt:lpstr>Un po di dettagli aggiuntivi in base ai test che ho guardato</vt:lpstr>
      <vt:lpstr>Un po di dettagli aggiuntivi in base ai test che ho guardato</vt:lpstr>
      <vt:lpstr>CISC E RISC</vt:lpstr>
      <vt:lpstr>IL DATAPATH</vt:lpstr>
      <vt:lpstr>La Microarchitettura MIC1</vt:lpstr>
      <vt:lpstr>Il DATAPATH mic1</vt:lpstr>
      <vt:lpstr>La Microarchitettura MIC1</vt:lpstr>
      <vt:lpstr>Presentazione standard di PowerPoint</vt:lpstr>
      <vt:lpstr>Il DATAPATH mic1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L’Unita’ Aritmetico Logica (ALU)</vt:lpstr>
      <vt:lpstr>Presentazione standard di PowerPoint</vt:lpstr>
      <vt:lpstr>Presentazione standard di PowerPoint</vt:lpstr>
      <vt:lpstr>Presentazione standard di PowerPoint</vt:lpstr>
      <vt:lpstr>I registri</vt:lpstr>
      <vt:lpstr>I registri: Comunicare con la memoria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107</cp:revision>
  <dcterms:created xsi:type="dcterms:W3CDTF">2012-10-05T07:46:48Z</dcterms:created>
  <dcterms:modified xsi:type="dcterms:W3CDTF">2020-03-18T18:01:27Z</dcterms:modified>
</cp:coreProperties>
</file>